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0"/>
  </p:notesMasterIdLst>
  <p:handoutMasterIdLst>
    <p:handoutMasterId r:id="rId41"/>
  </p:handoutMasterIdLst>
  <p:sldIdLst>
    <p:sldId id="308" r:id="rId2"/>
    <p:sldId id="309" r:id="rId3"/>
    <p:sldId id="310" r:id="rId4"/>
    <p:sldId id="311" r:id="rId5"/>
    <p:sldId id="312" r:id="rId6"/>
    <p:sldId id="313" r:id="rId7"/>
    <p:sldId id="314" r:id="rId8"/>
    <p:sldId id="315" r:id="rId9"/>
    <p:sldId id="316" r:id="rId10"/>
    <p:sldId id="289" r:id="rId11"/>
    <p:sldId id="317" r:id="rId12"/>
    <p:sldId id="320" r:id="rId13"/>
    <p:sldId id="321" r:id="rId14"/>
    <p:sldId id="322" r:id="rId15"/>
    <p:sldId id="294" r:id="rId16"/>
    <p:sldId id="323" r:id="rId17"/>
    <p:sldId id="324" r:id="rId18"/>
    <p:sldId id="293" r:id="rId19"/>
    <p:sldId id="286" r:id="rId20"/>
    <p:sldId id="287" r:id="rId21"/>
    <p:sldId id="319" r:id="rId22"/>
    <p:sldId id="325" r:id="rId23"/>
    <p:sldId id="265" r:id="rId24"/>
    <p:sldId id="326" r:id="rId25"/>
    <p:sldId id="327" r:id="rId26"/>
    <p:sldId id="295" r:id="rId27"/>
    <p:sldId id="328" r:id="rId28"/>
    <p:sldId id="329" r:id="rId29"/>
    <p:sldId id="292" r:id="rId30"/>
    <p:sldId id="330" r:id="rId31"/>
    <p:sldId id="331" r:id="rId32"/>
    <p:sldId id="332" r:id="rId33"/>
    <p:sldId id="290" r:id="rId34"/>
    <p:sldId id="333" r:id="rId35"/>
    <p:sldId id="288" r:id="rId36"/>
    <p:sldId id="334" r:id="rId37"/>
    <p:sldId id="335" r:id="rId38"/>
    <p:sldId id="336" r:id="rId39"/>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94"/>
  </p:normalViewPr>
  <p:slideViewPr>
    <p:cSldViewPr>
      <p:cViewPr varScale="1">
        <p:scale>
          <a:sx n="121" d="100"/>
          <a:sy n="121" d="100"/>
        </p:scale>
        <p:origin x="2088"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278" y="-84"/>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6DF366-D099-A9C4-9947-C361CA4ADD99}"/>
              </a:ext>
            </a:extLst>
          </p:cNvPr>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194" tIns="45597" rIns="91194" bIns="45597" numCol="1" anchor="t" anchorCtr="0" compatLnSpc="1">
            <a:prstTxWarp prst="textNoShape">
              <a:avLst/>
            </a:prstTxWarp>
          </a:bodyPr>
          <a:lstStyle>
            <a:lvl1pPr defTabSz="912813" eaLnBrk="0" hangingPunct="0">
              <a:defRPr sz="1200">
                <a:latin typeface="Times New Roman" charset="0"/>
                <a:ea typeface="+mn-ea"/>
              </a:defRPr>
            </a:lvl1pPr>
          </a:lstStyle>
          <a:p>
            <a:pPr>
              <a:defRPr/>
            </a:pPr>
            <a:endParaRPr lang="en-US"/>
          </a:p>
        </p:txBody>
      </p:sp>
      <p:sp>
        <p:nvSpPr>
          <p:cNvPr id="35843" name="Rectangle 3">
            <a:extLst>
              <a:ext uri="{FF2B5EF4-FFF2-40B4-BE49-F238E27FC236}">
                <a16:creationId xmlns:a16="http://schemas.microsoft.com/office/drawing/2014/main" id="{DD2A8042-C274-D36C-99CE-919267331F82}"/>
              </a:ext>
            </a:extLst>
          </p:cNvPr>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1194" tIns="45597" rIns="91194" bIns="45597" numCol="1" anchor="t" anchorCtr="0" compatLnSpc="1">
            <a:prstTxWarp prst="textNoShape">
              <a:avLst/>
            </a:prstTxWarp>
          </a:bodyPr>
          <a:lstStyle>
            <a:lvl1pPr algn="r" defTabSz="912813" eaLnBrk="0" hangingPunct="0">
              <a:defRPr sz="1200">
                <a:latin typeface="Times New Roman" charset="0"/>
                <a:ea typeface="+mn-ea"/>
              </a:defRPr>
            </a:lvl1pPr>
          </a:lstStyle>
          <a:p>
            <a:pPr>
              <a:defRPr/>
            </a:pPr>
            <a:endParaRPr lang="en-US"/>
          </a:p>
        </p:txBody>
      </p:sp>
      <p:sp>
        <p:nvSpPr>
          <p:cNvPr id="35844" name="Rectangle 4">
            <a:extLst>
              <a:ext uri="{FF2B5EF4-FFF2-40B4-BE49-F238E27FC236}">
                <a16:creationId xmlns:a16="http://schemas.microsoft.com/office/drawing/2014/main" id="{BF1807C4-687B-6A41-2EA4-5B70EDE89397}"/>
              </a:ext>
            </a:extLst>
          </p:cNvPr>
          <p:cNvSpPr>
            <a:spLocks noGrp="1" noChangeArrowheads="1"/>
          </p:cNvSpPr>
          <p:nvPr>
            <p:ph type="ftr" sz="quarter" idx="2"/>
          </p:nvPr>
        </p:nvSpPr>
        <p:spPr bwMode="auto">
          <a:xfrm>
            <a:off x="0" y="9431338"/>
            <a:ext cx="2887663" cy="495300"/>
          </a:xfrm>
          <a:prstGeom prst="rect">
            <a:avLst/>
          </a:prstGeom>
          <a:noFill/>
          <a:ln w="9525">
            <a:noFill/>
            <a:miter lim="800000"/>
            <a:headEnd/>
            <a:tailEnd/>
          </a:ln>
          <a:effectLst/>
        </p:spPr>
        <p:txBody>
          <a:bodyPr vert="horz" wrap="square" lIns="91194" tIns="45597" rIns="91194" bIns="45597" numCol="1" anchor="b" anchorCtr="0" compatLnSpc="1">
            <a:prstTxWarp prst="textNoShape">
              <a:avLst/>
            </a:prstTxWarp>
          </a:bodyPr>
          <a:lstStyle>
            <a:lvl1pPr defTabSz="912813" eaLnBrk="0" hangingPunct="0">
              <a:defRPr sz="1200">
                <a:latin typeface="Times New Roman" charset="0"/>
                <a:ea typeface="+mn-ea"/>
              </a:defRPr>
            </a:lvl1pPr>
          </a:lstStyle>
          <a:p>
            <a:pPr>
              <a:defRPr/>
            </a:pPr>
            <a:endParaRPr lang="en-US"/>
          </a:p>
        </p:txBody>
      </p:sp>
      <p:sp>
        <p:nvSpPr>
          <p:cNvPr id="35845" name="Rectangle 5">
            <a:extLst>
              <a:ext uri="{FF2B5EF4-FFF2-40B4-BE49-F238E27FC236}">
                <a16:creationId xmlns:a16="http://schemas.microsoft.com/office/drawing/2014/main" id="{A5EF3806-9542-295D-0C97-19F6644EB92A}"/>
              </a:ext>
            </a:extLst>
          </p:cNvPr>
          <p:cNvSpPr>
            <a:spLocks noGrp="1" noChangeArrowheads="1"/>
          </p:cNvSpPr>
          <p:nvPr>
            <p:ph type="sldNum" sz="quarter" idx="3"/>
          </p:nvPr>
        </p:nvSpPr>
        <p:spPr bwMode="auto">
          <a:xfrm>
            <a:off x="3775075" y="9431338"/>
            <a:ext cx="2887663" cy="495300"/>
          </a:xfrm>
          <a:prstGeom prst="rect">
            <a:avLst/>
          </a:prstGeom>
          <a:noFill/>
          <a:ln w="9525">
            <a:noFill/>
            <a:miter lim="800000"/>
            <a:headEnd/>
            <a:tailEnd/>
          </a:ln>
          <a:effectLst/>
        </p:spPr>
        <p:txBody>
          <a:bodyPr vert="horz" wrap="square" lIns="91194" tIns="45597" rIns="91194" bIns="45597" numCol="1" anchor="b" anchorCtr="0" compatLnSpc="1">
            <a:prstTxWarp prst="textNoShape">
              <a:avLst/>
            </a:prstTxWarp>
          </a:bodyPr>
          <a:lstStyle>
            <a:lvl1pPr algn="r" defTabSz="912813" eaLnBrk="0" hangingPunct="0">
              <a:defRPr sz="1200">
                <a:latin typeface="Times New Roman" panose="02020603050405020304" pitchFamily="18" charset="0"/>
              </a:defRPr>
            </a:lvl1pPr>
          </a:lstStyle>
          <a:p>
            <a:fld id="{8A38838F-FCC7-5143-8681-DD1252BD434A}" type="slidenum">
              <a:rPr lang="en-US" altLang="fr-FR"/>
              <a:pPr/>
              <a:t>‹N°›</a:t>
            </a:fld>
            <a:endParaRPr lang="en-US"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E29EFD4-0EF8-372C-F0C0-737AED6C153F}"/>
              </a:ext>
            </a:extLst>
          </p:cNvPr>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194" tIns="45597" rIns="91194" bIns="45597" numCol="1" anchor="t" anchorCtr="0" compatLnSpc="1">
            <a:prstTxWarp prst="textNoShape">
              <a:avLst/>
            </a:prstTxWarp>
          </a:bodyPr>
          <a:lstStyle>
            <a:lvl1pPr defTabSz="912813" eaLnBrk="0" hangingPunct="0">
              <a:defRPr sz="1200">
                <a:latin typeface="Times New Roman" charset="0"/>
                <a:ea typeface="+mn-ea"/>
              </a:defRPr>
            </a:lvl1pPr>
          </a:lstStyle>
          <a:p>
            <a:pPr>
              <a:defRPr/>
            </a:pPr>
            <a:endParaRPr lang="en-US"/>
          </a:p>
        </p:txBody>
      </p:sp>
      <p:sp>
        <p:nvSpPr>
          <p:cNvPr id="32771" name="Rectangle 3">
            <a:extLst>
              <a:ext uri="{FF2B5EF4-FFF2-40B4-BE49-F238E27FC236}">
                <a16:creationId xmlns:a16="http://schemas.microsoft.com/office/drawing/2014/main" id="{A5C52EE2-EF71-F31C-A9DC-099A9F7854AA}"/>
              </a:ext>
            </a:extLst>
          </p:cNvPr>
          <p:cNvSpPr>
            <a:spLocks noGrp="1" noChangeArrowheads="1"/>
          </p:cNvSpPr>
          <p:nvPr>
            <p:ph type="dt" idx="1"/>
          </p:nvPr>
        </p:nvSpPr>
        <p:spPr bwMode="auto">
          <a:xfrm>
            <a:off x="3775075" y="0"/>
            <a:ext cx="2887663" cy="495300"/>
          </a:xfrm>
          <a:prstGeom prst="rect">
            <a:avLst/>
          </a:prstGeom>
          <a:noFill/>
          <a:ln w="9525">
            <a:noFill/>
            <a:miter lim="800000"/>
            <a:headEnd/>
            <a:tailEnd/>
          </a:ln>
          <a:effectLst/>
        </p:spPr>
        <p:txBody>
          <a:bodyPr vert="horz" wrap="square" lIns="91194" tIns="45597" rIns="91194" bIns="45597" numCol="1" anchor="t" anchorCtr="0" compatLnSpc="1">
            <a:prstTxWarp prst="textNoShape">
              <a:avLst/>
            </a:prstTxWarp>
          </a:bodyPr>
          <a:lstStyle>
            <a:lvl1pPr algn="r" defTabSz="912813" eaLnBrk="0" hangingPunct="0">
              <a:defRPr sz="1200">
                <a:latin typeface="Times New Roman" charset="0"/>
                <a:ea typeface="+mn-ea"/>
              </a:defRPr>
            </a:lvl1pPr>
          </a:lstStyle>
          <a:p>
            <a:pPr>
              <a:defRPr/>
            </a:pPr>
            <a:endParaRPr lang="en-US"/>
          </a:p>
        </p:txBody>
      </p:sp>
      <p:sp>
        <p:nvSpPr>
          <p:cNvPr id="14340" name="Rectangle 4">
            <a:extLst>
              <a:ext uri="{FF2B5EF4-FFF2-40B4-BE49-F238E27FC236}">
                <a16:creationId xmlns:a16="http://schemas.microsoft.com/office/drawing/2014/main" id="{DBE19431-A2F7-BA04-40D3-32338D86E730}"/>
              </a:ext>
            </a:extLst>
          </p:cNvPr>
          <p:cNvSpPr>
            <a:spLocks noChangeArrowheads="1" noTextEdit="1"/>
          </p:cNvSpPr>
          <p:nvPr>
            <p:ph type="sldImg" idx="2"/>
          </p:nvPr>
        </p:nvSpPr>
        <p:spPr bwMode="auto">
          <a:xfrm>
            <a:off x="849313"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1826BDCE-5EB5-8D85-0CB2-9D2652548BBF}"/>
              </a:ext>
            </a:extLst>
          </p:cNvPr>
          <p:cNvSpPr>
            <a:spLocks noGrp="1" noChangeArrowheads="1"/>
          </p:cNvSpPr>
          <p:nvPr>
            <p:ph type="body" sz="quarter" idx="3"/>
          </p:nvPr>
        </p:nvSpPr>
        <p:spPr bwMode="auto">
          <a:xfrm>
            <a:off x="889000" y="4714875"/>
            <a:ext cx="4884738" cy="4467225"/>
          </a:xfrm>
          <a:prstGeom prst="rect">
            <a:avLst/>
          </a:prstGeom>
          <a:noFill/>
          <a:ln w="9525">
            <a:noFill/>
            <a:miter lim="800000"/>
            <a:headEnd/>
            <a:tailEnd/>
          </a:ln>
          <a:effectLst/>
        </p:spPr>
        <p:txBody>
          <a:bodyPr vert="horz" wrap="square" lIns="91194" tIns="45597" rIns="91194" bIns="455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2601019A-4925-C180-F6AA-4A114104E4EE}"/>
              </a:ext>
            </a:extLst>
          </p:cNvPr>
          <p:cNvSpPr>
            <a:spLocks noGrp="1" noChangeArrowheads="1"/>
          </p:cNvSpPr>
          <p:nvPr>
            <p:ph type="ftr" sz="quarter" idx="4"/>
          </p:nvPr>
        </p:nvSpPr>
        <p:spPr bwMode="auto">
          <a:xfrm>
            <a:off x="0" y="9431338"/>
            <a:ext cx="2887663" cy="495300"/>
          </a:xfrm>
          <a:prstGeom prst="rect">
            <a:avLst/>
          </a:prstGeom>
          <a:noFill/>
          <a:ln w="9525">
            <a:noFill/>
            <a:miter lim="800000"/>
            <a:headEnd/>
            <a:tailEnd/>
          </a:ln>
          <a:effectLst/>
        </p:spPr>
        <p:txBody>
          <a:bodyPr vert="horz" wrap="square" lIns="91194" tIns="45597" rIns="91194" bIns="45597" numCol="1" anchor="b" anchorCtr="0" compatLnSpc="1">
            <a:prstTxWarp prst="textNoShape">
              <a:avLst/>
            </a:prstTxWarp>
          </a:bodyPr>
          <a:lstStyle>
            <a:lvl1pPr defTabSz="912813" eaLnBrk="0" hangingPunct="0">
              <a:defRPr sz="1200">
                <a:latin typeface="Times New Roman" charset="0"/>
                <a:ea typeface="+mn-ea"/>
              </a:defRPr>
            </a:lvl1pPr>
          </a:lstStyle>
          <a:p>
            <a:pPr>
              <a:defRPr/>
            </a:pPr>
            <a:endParaRPr lang="en-US"/>
          </a:p>
        </p:txBody>
      </p:sp>
      <p:sp>
        <p:nvSpPr>
          <p:cNvPr id="32775" name="Rectangle 7">
            <a:extLst>
              <a:ext uri="{FF2B5EF4-FFF2-40B4-BE49-F238E27FC236}">
                <a16:creationId xmlns:a16="http://schemas.microsoft.com/office/drawing/2014/main" id="{67938B19-4D1E-F579-E5A9-4363CC955F92}"/>
              </a:ext>
            </a:extLst>
          </p:cNvPr>
          <p:cNvSpPr>
            <a:spLocks noGrp="1" noChangeArrowheads="1"/>
          </p:cNvSpPr>
          <p:nvPr>
            <p:ph type="sldNum" sz="quarter" idx="5"/>
          </p:nvPr>
        </p:nvSpPr>
        <p:spPr bwMode="auto">
          <a:xfrm>
            <a:off x="3775075" y="9431338"/>
            <a:ext cx="2887663" cy="495300"/>
          </a:xfrm>
          <a:prstGeom prst="rect">
            <a:avLst/>
          </a:prstGeom>
          <a:noFill/>
          <a:ln w="9525">
            <a:noFill/>
            <a:miter lim="800000"/>
            <a:headEnd/>
            <a:tailEnd/>
          </a:ln>
          <a:effectLst/>
        </p:spPr>
        <p:txBody>
          <a:bodyPr vert="horz" wrap="square" lIns="91194" tIns="45597" rIns="91194" bIns="45597" numCol="1" anchor="b" anchorCtr="0" compatLnSpc="1">
            <a:prstTxWarp prst="textNoShape">
              <a:avLst/>
            </a:prstTxWarp>
          </a:bodyPr>
          <a:lstStyle>
            <a:lvl1pPr algn="r" defTabSz="912813" eaLnBrk="0" hangingPunct="0">
              <a:defRPr sz="1200">
                <a:latin typeface="Times New Roman" panose="02020603050405020304" pitchFamily="18" charset="0"/>
              </a:defRPr>
            </a:lvl1pPr>
          </a:lstStyle>
          <a:p>
            <a:fld id="{5364D3E6-6EF8-9C45-B95C-1FCD6D39FC54}" type="slidenum">
              <a:rPr lang="en-US" altLang="fr-F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a:extLst>
              <a:ext uri="{FF2B5EF4-FFF2-40B4-BE49-F238E27FC236}">
                <a16:creationId xmlns:a16="http://schemas.microsoft.com/office/drawing/2014/main" id="{0ADBFCFC-FD3F-E69F-1B32-6564A7E6E6A1}"/>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CDD0D88-C40F-1A8A-CC2A-53BDC0833C48}"/>
              </a:ext>
            </a:extLst>
          </p:cNvPr>
          <p:cNvSpPr>
            <a:spLocks noGrp="1" noChangeArrowheads="1"/>
          </p:cNvSpPr>
          <p:nvPr>
            <p:ph type="sldNum" sz="quarter" idx="11"/>
          </p:nvPr>
        </p:nvSpPr>
        <p:spPr>
          <a:ln/>
        </p:spPr>
        <p:txBody>
          <a:bodyPr/>
          <a:lstStyle>
            <a:lvl1pPr>
              <a:defRPr/>
            </a:lvl1pPr>
          </a:lstStyle>
          <a:p>
            <a:fld id="{9A18DC14-8707-9842-B3E3-53D369498769}" type="slidenum">
              <a:rPr lang="nl-NL" altLang="fr-FR"/>
              <a:pPr/>
              <a:t>‹N°›</a:t>
            </a:fld>
            <a:endParaRPr lang="nl-NL" altLang="fr-FR"/>
          </a:p>
        </p:txBody>
      </p:sp>
    </p:spTree>
    <p:extLst>
      <p:ext uri="{BB962C8B-B14F-4D97-AF65-F5344CB8AC3E}">
        <p14:creationId xmlns:p14="http://schemas.microsoft.com/office/powerpoint/2010/main" val="26263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189EB7DC-252F-67C2-D572-D11207CEBC14}"/>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5AB6A15B-AB59-9DAA-C103-C3A60596D78E}"/>
              </a:ext>
            </a:extLst>
          </p:cNvPr>
          <p:cNvSpPr>
            <a:spLocks noGrp="1" noChangeArrowheads="1"/>
          </p:cNvSpPr>
          <p:nvPr>
            <p:ph type="sldNum" sz="quarter" idx="11"/>
          </p:nvPr>
        </p:nvSpPr>
        <p:spPr>
          <a:ln/>
        </p:spPr>
        <p:txBody>
          <a:bodyPr/>
          <a:lstStyle>
            <a:lvl1pPr>
              <a:defRPr/>
            </a:lvl1pPr>
          </a:lstStyle>
          <a:p>
            <a:fld id="{0741B10D-A39E-DF4A-8D9E-6F35C2E3CE68}" type="slidenum">
              <a:rPr lang="nl-NL" altLang="fr-FR"/>
              <a:pPr/>
              <a:t>‹N°›</a:t>
            </a:fld>
            <a:endParaRPr lang="nl-NL" altLang="fr-FR"/>
          </a:p>
        </p:txBody>
      </p:sp>
    </p:spTree>
    <p:extLst>
      <p:ext uri="{BB962C8B-B14F-4D97-AF65-F5344CB8AC3E}">
        <p14:creationId xmlns:p14="http://schemas.microsoft.com/office/powerpoint/2010/main" val="257966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55C245F9-C31E-2276-44D7-19460301690B}"/>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AEE0B5A5-94DB-6835-E178-D7E0883DB99E}"/>
              </a:ext>
            </a:extLst>
          </p:cNvPr>
          <p:cNvSpPr>
            <a:spLocks noGrp="1" noChangeArrowheads="1"/>
          </p:cNvSpPr>
          <p:nvPr>
            <p:ph type="sldNum" sz="quarter" idx="11"/>
          </p:nvPr>
        </p:nvSpPr>
        <p:spPr>
          <a:ln/>
        </p:spPr>
        <p:txBody>
          <a:bodyPr/>
          <a:lstStyle>
            <a:lvl1pPr>
              <a:defRPr/>
            </a:lvl1pPr>
          </a:lstStyle>
          <a:p>
            <a:fld id="{333D5064-8538-6B41-B554-D4D788B5D6AC}" type="slidenum">
              <a:rPr lang="nl-NL" altLang="fr-FR"/>
              <a:pPr/>
              <a:t>‹N°›</a:t>
            </a:fld>
            <a:endParaRPr lang="nl-NL" altLang="fr-FR"/>
          </a:p>
        </p:txBody>
      </p:sp>
    </p:spTree>
    <p:extLst>
      <p:ext uri="{BB962C8B-B14F-4D97-AF65-F5344CB8AC3E}">
        <p14:creationId xmlns:p14="http://schemas.microsoft.com/office/powerpoint/2010/main" val="396918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0C7F054B-B48A-960B-247A-9FC38EB19F5F}"/>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F71763D-6ACE-62CA-2B1C-442326C88D39}"/>
              </a:ext>
            </a:extLst>
          </p:cNvPr>
          <p:cNvSpPr>
            <a:spLocks noGrp="1" noChangeArrowheads="1"/>
          </p:cNvSpPr>
          <p:nvPr>
            <p:ph type="sldNum" sz="quarter" idx="11"/>
          </p:nvPr>
        </p:nvSpPr>
        <p:spPr>
          <a:ln/>
        </p:spPr>
        <p:txBody>
          <a:bodyPr/>
          <a:lstStyle>
            <a:lvl1pPr>
              <a:defRPr/>
            </a:lvl1pPr>
          </a:lstStyle>
          <a:p>
            <a:fld id="{68F68AC5-1730-A54E-A4E5-9D5AD8CD46A3}" type="slidenum">
              <a:rPr lang="nl-NL" altLang="fr-FR"/>
              <a:pPr/>
              <a:t>‹N°›</a:t>
            </a:fld>
            <a:endParaRPr lang="nl-NL" altLang="fr-FR"/>
          </a:p>
        </p:txBody>
      </p:sp>
    </p:spTree>
    <p:extLst>
      <p:ext uri="{BB962C8B-B14F-4D97-AF65-F5344CB8AC3E}">
        <p14:creationId xmlns:p14="http://schemas.microsoft.com/office/powerpoint/2010/main" val="372997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a:extLst>
              <a:ext uri="{FF2B5EF4-FFF2-40B4-BE49-F238E27FC236}">
                <a16:creationId xmlns:a16="http://schemas.microsoft.com/office/drawing/2014/main" id="{9F1C0D66-AA5C-5934-B00F-233626704C54}"/>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7E12FF18-E9D3-EE50-EECC-4955866E02D7}"/>
              </a:ext>
            </a:extLst>
          </p:cNvPr>
          <p:cNvSpPr>
            <a:spLocks noGrp="1" noChangeArrowheads="1"/>
          </p:cNvSpPr>
          <p:nvPr>
            <p:ph type="sldNum" sz="quarter" idx="11"/>
          </p:nvPr>
        </p:nvSpPr>
        <p:spPr>
          <a:ln/>
        </p:spPr>
        <p:txBody>
          <a:bodyPr/>
          <a:lstStyle>
            <a:lvl1pPr>
              <a:defRPr/>
            </a:lvl1pPr>
          </a:lstStyle>
          <a:p>
            <a:fld id="{A7C358B2-0066-9E46-9DFC-68B616A4D7F4}" type="slidenum">
              <a:rPr lang="nl-NL" altLang="fr-FR"/>
              <a:pPr/>
              <a:t>‹N°›</a:t>
            </a:fld>
            <a:endParaRPr lang="nl-NL" altLang="fr-FR"/>
          </a:p>
        </p:txBody>
      </p:sp>
    </p:spTree>
    <p:extLst>
      <p:ext uri="{BB962C8B-B14F-4D97-AF65-F5344CB8AC3E}">
        <p14:creationId xmlns:p14="http://schemas.microsoft.com/office/powerpoint/2010/main" val="406143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CE7D1455-590C-4070-E585-343933987A57}"/>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8D4A340-B3B5-A1DE-5AFE-8A9504DB049A}"/>
              </a:ext>
            </a:extLst>
          </p:cNvPr>
          <p:cNvSpPr>
            <a:spLocks noGrp="1" noChangeArrowheads="1"/>
          </p:cNvSpPr>
          <p:nvPr>
            <p:ph type="sldNum" sz="quarter" idx="11"/>
          </p:nvPr>
        </p:nvSpPr>
        <p:spPr>
          <a:ln/>
        </p:spPr>
        <p:txBody>
          <a:bodyPr/>
          <a:lstStyle>
            <a:lvl1pPr>
              <a:defRPr/>
            </a:lvl1pPr>
          </a:lstStyle>
          <a:p>
            <a:fld id="{AD4E4622-301C-2F45-9A6A-D8BA2BE0A7D7}" type="slidenum">
              <a:rPr lang="nl-NL" altLang="fr-FR"/>
              <a:pPr/>
              <a:t>‹N°›</a:t>
            </a:fld>
            <a:endParaRPr lang="nl-NL" altLang="fr-FR"/>
          </a:p>
        </p:txBody>
      </p:sp>
    </p:spTree>
    <p:extLst>
      <p:ext uri="{BB962C8B-B14F-4D97-AF65-F5344CB8AC3E}">
        <p14:creationId xmlns:p14="http://schemas.microsoft.com/office/powerpoint/2010/main" val="12176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87B8529B-84EA-DB67-E282-EE0396E41F9A}"/>
              </a:ext>
            </a:extLst>
          </p:cNvPr>
          <p:cNvSpPr>
            <a:spLocks noGrp="1" noChangeArrowheads="1"/>
          </p:cNvSpPr>
          <p:nvPr>
            <p:ph type="ftr" sz="quarter" idx="10"/>
          </p:nvPr>
        </p:nvSpPr>
        <p:spPr>
          <a:ln/>
        </p:spPr>
        <p:txBody>
          <a:bodyPr/>
          <a:lstStyle>
            <a:lvl1pPr>
              <a:defRPr/>
            </a:lvl1pPr>
          </a:lstStyle>
          <a:p>
            <a:pPr>
              <a:defRPr/>
            </a:pPr>
            <a:endParaRPr lang="nl-NL"/>
          </a:p>
        </p:txBody>
      </p:sp>
      <p:sp>
        <p:nvSpPr>
          <p:cNvPr id="8" name="Rectangle 6">
            <a:extLst>
              <a:ext uri="{FF2B5EF4-FFF2-40B4-BE49-F238E27FC236}">
                <a16:creationId xmlns:a16="http://schemas.microsoft.com/office/drawing/2014/main" id="{47EB4120-53BD-1F78-53B5-9E14CE97E863}"/>
              </a:ext>
            </a:extLst>
          </p:cNvPr>
          <p:cNvSpPr>
            <a:spLocks noGrp="1" noChangeArrowheads="1"/>
          </p:cNvSpPr>
          <p:nvPr>
            <p:ph type="sldNum" sz="quarter" idx="11"/>
          </p:nvPr>
        </p:nvSpPr>
        <p:spPr>
          <a:ln/>
        </p:spPr>
        <p:txBody>
          <a:bodyPr/>
          <a:lstStyle>
            <a:lvl1pPr>
              <a:defRPr/>
            </a:lvl1pPr>
          </a:lstStyle>
          <a:p>
            <a:fld id="{7D701F6C-FA00-C048-A2FB-8191BB6D76FA}" type="slidenum">
              <a:rPr lang="nl-NL" altLang="fr-FR"/>
              <a:pPr/>
              <a:t>‹N°›</a:t>
            </a:fld>
            <a:endParaRPr lang="nl-NL" altLang="fr-FR"/>
          </a:p>
        </p:txBody>
      </p:sp>
    </p:spTree>
    <p:extLst>
      <p:ext uri="{BB962C8B-B14F-4D97-AF65-F5344CB8AC3E}">
        <p14:creationId xmlns:p14="http://schemas.microsoft.com/office/powerpoint/2010/main" val="317507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5">
            <a:extLst>
              <a:ext uri="{FF2B5EF4-FFF2-40B4-BE49-F238E27FC236}">
                <a16:creationId xmlns:a16="http://schemas.microsoft.com/office/drawing/2014/main" id="{966153A2-8C52-822F-9854-5ACEDEFE5A69}"/>
              </a:ext>
            </a:extLst>
          </p:cNvPr>
          <p:cNvSpPr>
            <a:spLocks noGrp="1" noChangeArrowheads="1"/>
          </p:cNvSpPr>
          <p:nvPr>
            <p:ph type="ftr" sz="quarter" idx="10"/>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EAB3704E-1383-44C3-C6A9-97C3853A5AB2}"/>
              </a:ext>
            </a:extLst>
          </p:cNvPr>
          <p:cNvSpPr>
            <a:spLocks noGrp="1" noChangeArrowheads="1"/>
          </p:cNvSpPr>
          <p:nvPr>
            <p:ph type="sldNum" sz="quarter" idx="11"/>
          </p:nvPr>
        </p:nvSpPr>
        <p:spPr>
          <a:ln/>
        </p:spPr>
        <p:txBody>
          <a:bodyPr/>
          <a:lstStyle>
            <a:lvl1pPr>
              <a:defRPr/>
            </a:lvl1pPr>
          </a:lstStyle>
          <a:p>
            <a:fld id="{E7C7DCC4-B2BB-D642-BBD6-FD44F78EE324}" type="slidenum">
              <a:rPr lang="nl-NL" altLang="fr-FR"/>
              <a:pPr/>
              <a:t>‹N°›</a:t>
            </a:fld>
            <a:endParaRPr lang="nl-NL" altLang="fr-FR"/>
          </a:p>
        </p:txBody>
      </p:sp>
    </p:spTree>
    <p:extLst>
      <p:ext uri="{BB962C8B-B14F-4D97-AF65-F5344CB8AC3E}">
        <p14:creationId xmlns:p14="http://schemas.microsoft.com/office/powerpoint/2010/main" val="235272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7265F23-16F1-7291-F152-10AFB9930E39}"/>
              </a:ext>
            </a:extLst>
          </p:cNvPr>
          <p:cNvSpPr>
            <a:spLocks noGrp="1" noChangeArrowheads="1"/>
          </p:cNvSpPr>
          <p:nvPr>
            <p:ph type="ftr" sz="quarter" idx="10"/>
          </p:nvPr>
        </p:nvSpPr>
        <p:spPr>
          <a:ln/>
        </p:spPr>
        <p:txBody>
          <a:bodyPr/>
          <a:lstStyle>
            <a:lvl1pPr>
              <a:defRPr/>
            </a:lvl1pPr>
          </a:lstStyle>
          <a:p>
            <a:pPr>
              <a:defRPr/>
            </a:pPr>
            <a:endParaRPr lang="nl-NL"/>
          </a:p>
        </p:txBody>
      </p:sp>
      <p:sp>
        <p:nvSpPr>
          <p:cNvPr id="3" name="Rectangle 6">
            <a:extLst>
              <a:ext uri="{FF2B5EF4-FFF2-40B4-BE49-F238E27FC236}">
                <a16:creationId xmlns:a16="http://schemas.microsoft.com/office/drawing/2014/main" id="{7D2CBC14-8B98-013B-84F4-3B8AE2A65C3D}"/>
              </a:ext>
            </a:extLst>
          </p:cNvPr>
          <p:cNvSpPr>
            <a:spLocks noGrp="1" noChangeArrowheads="1"/>
          </p:cNvSpPr>
          <p:nvPr>
            <p:ph type="sldNum" sz="quarter" idx="11"/>
          </p:nvPr>
        </p:nvSpPr>
        <p:spPr>
          <a:ln/>
        </p:spPr>
        <p:txBody>
          <a:bodyPr/>
          <a:lstStyle>
            <a:lvl1pPr>
              <a:defRPr/>
            </a:lvl1pPr>
          </a:lstStyle>
          <a:p>
            <a:fld id="{97D8C146-B054-1D49-9F4A-D4537FB042A8}" type="slidenum">
              <a:rPr lang="nl-NL" altLang="fr-FR"/>
              <a:pPr/>
              <a:t>‹N°›</a:t>
            </a:fld>
            <a:endParaRPr lang="nl-NL" altLang="fr-FR"/>
          </a:p>
        </p:txBody>
      </p:sp>
    </p:spTree>
    <p:extLst>
      <p:ext uri="{BB962C8B-B14F-4D97-AF65-F5344CB8AC3E}">
        <p14:creationId xmlns:p14="http://schemas.microsoft.com/office/powerpoint/2010/main" val="149969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id="{F8A6870C-D9CF-D896-978A-8A3607453301}"/>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724B78B-7B30-4A1B-FC47-7CA7DBA30D86}"/>
              </a:ext>
            </a:extLst>
          </p:cNvPr>
          <p:cNvSpPr>
            <a:spLocks noGrp="1" noChangeArrowheads="1"/>
          </p:cNvSpPr>
          <p:nvPr>
            <p:ph type="sldNum" sz="quarter" idx="11"/>
          </p:nvPr>
        </p:nvSpPr>
        <p:spPr>
          <a:ln/>
        </p:spPr>
        <p:txBody>
          <a:bodyPr/>
          <a:lstStyle>
            <a:lvl1pPr>
              <a:defRPr/>
            </a:lvl1pPr>
          </a:lstStyle>
          <a:p>
            <a:fld id="{5C982763-252A-C84C-90EE-285DF31CB29B}" type="slidenum">
              <a:rPr lang="nl-NL" altLang="fr-FR"/>
              <a:pPr/>
              <a:t>‹N°›</a:t>
            </a:fld>
            <a:endParaRPr lang="nl-NL" altLang="fr-FR"/>
          </a:p>
        </p:txBody>
      </p:sp>
    </p:spTree>
    <p:extLst>
      <p:ext uri="{BB962C8B-B14F-4D97-AF65-F5344CB8AC3E}">
        <p14:creationId xmlns:p14="http://schemas.microsoft.com/office/powerpoint/2010/main" val="316223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id="{9307F87C-00B7-7C9B-3DC9-8A457B6A8074}"/>
              </a:ext>
            </a:extLst>
          </p:cNvPr>
          <p:cNvSpPr>
            <a:spLocks noGrp="1" noChangeArrowheads="1"/>
          </p:cNvSpPr>
          <p:nvPr>
            <p:ph type="ftr" sz="quarter" idx="10"/>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1E1CF50-7DED-FB1C-1B17-FE14B57F0F59}"/>
              </a:ext>
            </a:extLst>
          </p:cNvPr>
          <p:cNvSpPr>
            <a:spLocks noGrp="1" noChangeArrowheads="1"/>
          </p:cNvSpPr>
          <p:nvPr>
            <p:ph type="sldNum" sz="quarter" idx="11"/>
          </p:nvPr>
        </p:nvSpPr>
        <p:spPr>
          <a:ln/>
        </p:spPr>
        <p:txBody>
          <a:bodyPr/>
          <a:lstStyle>
            <a:lvl1pPr>
              <a:defRPr/>
            </a:lvl1pPr>
          </a:lstStyle>
          <a:p>
            <a:fld id="{A50597B0-5E63-1943-A3B7-66D413C821F0}" type="slidenum">
              <a:rPr lang="nl-NL" altLang="fr-FR"/>
              <a:pPr/>
              <a:t>‹N°›</a:t>
            </a:fld>
            <a:endParaRPr lang="nl-NL" altLang="fr-FR"/>
          </a:p>
        </p:txBody>
      </p:sp>
    </p:spTree>
    <p:extLst>
      <p:ext uri="{BB962C8B-B14F-4D97-AF65-F5344CB8AC3E}">
        <p14:creationId xmlns:p14="http://schemas.microsoft.com/office/powerpoint/2010/main" val="9558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707EC8B-C7C3-DCF2-EBC5-58E2DBF7B2D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fr-FR"/>
              <a:t>Klik om het opmaakprofiel te bewerken</a:t>
            </a:r>
          </a:p>
        </p:txBody>
      </p:sp>
      <p:sp>
        <p:nvSpPr>
          <p:cNvPr id="1028" name="Rectangle 3">
            <a:extLst>
              <a:ext uri="{FF2B5EF4-FFF2-40B4-BE49-F238E27FC236}">
                <a16:creationId xmlns:a16="http://schemas.microsoft.com/office/drawing/2014/main" id="{80DAEF16-36C4-69F0-8BA4-541631100D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fr-FR"/>
              <a:t>Klik om de opmaakprofielen van de modeltekst te bewerken</a:t>
            </a:r>
          </a:p>
          <a:p>
            <a:pPr lvl="1"/>
            <a:r>
              <a:rPr lang="nl-NL" altLang="fr-FR"/>
              <a:t>Tweede niveau</a:t>
            </a:r>
          </a:p>
          <a:p>
            <a:pPr lvl="2"/>
            <a:r>
              <a:rPr lang="nl-NL" altLang="fr-FR"/>
              <a:t>Derde niveau</a:t>
            </a:r>
          </a:p>
          <a:p>
            <a:pPr lvl="3"/>
            <a:r>
              <a:rPr lang="nl-NL" altLang="fr-FR"/>
              <a:t>Vierde niveau</a:t>
            </a:r>
          </a:p>
          <a:p>
            <a:pPr lvl="4"/>
            <a:r>
              <a:rPr lang="nl-NL" altLang="fr-FR"/>
              <a:t>Vijfde niveau</a:t>
            </a:r>
          </a:p>
        </p:txBody>
      </p:sp>
      <p:sp>
        <p:nvSpPr>
          <p:cNvPr id="79877" name="Rectangle 5">
            <a:extLst>
              <a:ext uri="{FF2B5EF4-FFF2-40B4-BE49-F238E27FC236}">
                <a16:creationId xmlns:a16="http://schemas.microsoft.com/office/drawing/2014/main" id="{57A70D1F-6037-1385-ABA5-3D8777067A7B}"/>
              </a:ext>
            </a:extLst>
          </p:cNvPr>
          <p:cNvSpPr>
            <a:spLocks noGrp="1" noChangeArrowheads="1"/>
          </p:cNvSpPr>
          <p:nvPr>
            <p:ph type="ftr" sz="quarter" idx="3"/>
          </p:nvPr>
        </p:nvSpPr>
        <p:spPr bwMode="auto">
          <a:xfrm>
            <a:off x="92075" y="64817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nl-NL"/>
          </a:p>
        </p:txBody>
      </p:sp>
      <p:sp>
        <p:nvSpPr>
          <p:cNvPr id="79878" name="Rectangle 6">
            <a:extLst>
              <a:ext uri="{FF2B5EF4-FFF2-40B4-BE49-F238E27FC236}">
                <a16:creationId xmlns:a16="http://schemas.microsoft.com/office/drawing/2014/main" id="{ADE0FD61-E59A-F97B-C8F3-D014282C253C}"/>
              </a:ext>
            </a:extLst>
          </p:cNvPr>
          <p:cNvSpPr>
            <a:spLocks noGrp="1" noChangeArrowheads="1"/>
          </p:cNvSpPr>
          <p:nvPr>
            <p:ph type="sldNum" sz="quarter" idx="4"/>
          </p:nvPr>
        </p:nvSpPr>
        <p:spPr bwMode="auto">
          <a:xfrm>
            <a:off x="6877050"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CF18CD-22F0-164E-AAF3-B020383FE01C}" type="slidenum">
              <a:rPr lang="nl-NL" altLang="fr-FR"/>
              <a:pPr/>
              <a:t>‹N°›</a:t>
            </a:fld>
            <a:endParaRPr lang="nl-NL"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2">
            <a:extLst>
              <a:ext uri="{FF2B5EF4-FFF2-40B4-BE49-F238E27FC236}">
                <a16:creationId xmlns:a16="http://schemas.microsoft.com/office/drawing/2014/main" id="{AA32124C-55B8-B0AE-374A-0525DFB34F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76DDB4-9513-4245-850B-8204F109CB07}" type="slidenum">
              <a:rPr lang="nl-NL" altLang="fr-FR" sz="1400"/>
              <a:pPr eaLnBrk="1" hangingPunct="1"/>
              <a:t>1</a:t>
            </a:fld>
            <a:endParaRPr lang="nl-NL" altLang="fr-FR" sz="1400"/>
          </a:p>
        </p:txBody>
      </p:sp>
      <p:sp>
        <p:nvSpPr>
          <p:cNvPr id="122882" name="Text Box 2">
            <a:extLst>
              <a:ext uri="{FF2B5EF4-FFF2-40B4-BE49-F238E27FC236}">
                <a16:creationId xmlns:a16="http://schemas.microsoft.com/office/drawing/2014/main" id="{38802E76-DBE4-6416-9F8C-7DAF9BFACD21}"/>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cache ses soucis derrière un masque jovial</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d’Aigremoine:</a:t>
            </a:r>
          </a:p>
          <a:p>
            <a:pPr>
              <a:buSzPct val="75000"/>
              <a:buFontTx/>
              <a:buChar char="•"/>
            </a:pPr>
            <a:r>
              <a:rPr lang="fr-FR" altLang="fr-FR" sz="1600" i="1">
                <a:latin typeface="Verdana" panose="020B0604030504040204" pitchFamily="34" charset="0"/>
              </a:rPr>
              <a:t> ceux qui sont vraiment de bonne humeur et dont la compagnie est agréable</a:t>
            </a:r>
            <a:br>
              <a:rPr lang="fr-FR" altLang="fr-FR" sz="1600" b="1">
                <a:latin typeface="Verdana" panose="020B0604030504040204" pitchFamily="34" charset="0"/>
              </a:rPr>
            </a:br>
            <a:endParaRPr lang="fr-FR" altLang="fr-FR" sz="1600" b="1">
              <a:latin typeface="Verdana" panose="020B0604030504040204" pitchFamily="34" charset="0"/>
            </a:endParaRPr>
          </a:p>
        </p:txBody>
      </p:sp>
      <p:sp>
        <p:nvSpPr>
          <p:cNvPr id="122883" name="Text Box 3">
            <a:extLst>
              <a:ext uri="{FF2B5EF4-FFF2-40B4-BE49-F238E27FC236}">
                <a16:creationId xmlns:a16="http://schemas.microsoft.com/office/drawing/2014/main" id="{AA547292-4F25-B91D-3D7E-3BF85F57D5B9}"/>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Agrimony</a:t>
            </a:r>
            <a:endParaRPr lang="nl-NL" sz="2400" i="1">
              <a:latin typeface="Verdana" charset="0"/>
              <a:ea typeface="Times" charset="0"/>
              <a:cs typeface="Times" charset="0"/>
            </a:endParaRPr>
          </a:p>
          <a:p>
            <a:pPr eaLnBrk="0" hangingPunct="0">
              <a:lnSpc>
                <a:spcPct val="110000"/>
              </a:lnSpc>
              <a:defRPr/>
            </a:pPr>
            <a:r>
              <a:rPr lang="nl-NL" sz="1600">
                <a:latin typeface="Helvetica" charset="0"/>
                <a:ea typeface="Times" charset="0"/>
                <a:cs typeface="Times" charset="0"/>
              </a:rPr>
              <a:t>Aigremoine</a:t>
            </a:r>
          </a:p>
        </p:txBody>
      </p:sp>
      <p:sp>
        <p:nvSpPr>
          <p:cNvPr id="122885" name="Text Box 5">
            <a:extLst>
              <a:ext uri="{FF2B5EF4-FFF2-40B4-BE49-F238E27FC236}">
                <a16:creationId xmlns:a16="http://schemas.microsoft.com/office/drawing/2014/main" id="{D9817E58-76E4-9067-FAEC-B944142FC551}"/>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personnes qui ont besoin de Agrimony (l'Aigremoine) semblent souvent sans souci et pleines d'humour</a:t>
            </a:r>
            <a:r>
              <a:rPr lang="fr-FR" altLang="fr-FR" sz="1600">
                <a:latin typeface="Verdana" panose="020B0604030504040204" pitchFamily="34" charset="0"/>
              </a:rPr>
              <a:t> mais leur joie de vivre masque des anxiétés, des inquiétudes, voire même un profond tourment intérieur qu'elles essaient parfois de dissimuler tant aux autres qu'à elles-mêmes.</a:t>
            </a:r>
            <a:r>
              <a:rPr lang="nl-NL" altLang="fr-FR" sz="1600">
                <a:latin typeface="Verdana" panose="020B0604030504040204" pitchFamily="34" charset="0"/>
              </a:rPr>
              <a:t> </a:t>
            </a:r>
          </a:p>
        </p:txBody>
      </p:sp>
      <p:sp>
        <p:nvSpPr>
          <p:cNvPr id="15366" name="Text Box 6">
            <a:extLst>
              <a:ext uri="{FF2B5EF4-FFF2-40B4-BE49-F238E27FC236}">
                <a16:creationId xmlns:a16="http://schemas.microsoft.com/office/drawing/2014/main" id="{539369EE-1F3F-E00D-2696-A6FE65DFCACB}"/>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000" b="1" i="1">
                <a:latin typeface="Verdana" panose="020B0604030504040204" pitchFamily="34" charset="0"/>
              </a:rPr>
              <a:t>Source: Les 38 Fleurs de Bach – Wigmore Publications Ltd.</a:t>
            </a:r>
          </a:p>
        </p:txBody>
      </p:sp>
      <p:pic>
        <p:nvPicPr>
          <p:cNvPr id="122888" name="Picture 8">
            <a:extLst>
              <a:ext uri="{FF2B5EF4-FFF2-40B4-BE49-F238E27FC236}">
                <a16:creationId xmlns:a16="http://schemas.microsoft.com/office/drawing/2014/main" id="{62202F0A-B75B-F939-79C3-2A0B1E411353}"/>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strips(downLeft)">
                                      <p:cBhvr>
                                        <p:cTn id="7" dur="500"/>
                                        <p:tgtEl>
                                          <p:spTgt spid="12288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2882">
                                            <p:txEl>
                                              <p:pRg st="1" end="1"/>
                                            </p:txEl>
                                          </p:spTgt>
                                        </p:tgtEl>
                                        <p:attrNameLst>
                                          <p:attrName>style.visibility</p:attrName>
                                        </p:attrNameLst>
                                      </p:cBhvr>
                                      <p:to>
                                        <p:strVal val="visible"/>
                                      </p:to>
                                    </p:set>
                                    <p:animEffect transition="in" filter="strips(downLeft)">
                                      <p:cBhvr>
                                        <p:cTn id="10" dur="500"/>
                                        <p:tgtEl>
                                          <p:spTgt spid="12288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2882">
                                            <p:txEl>
                                              <p:pRg st="4" end="4"/>
                                            </p:txEl>
                                          </p:spTgt>
                                        </p:tgtEl>
                                        <p:attrNameLst>
                                          <p:attrName>style.visibility</p:attrName>
                                        </p:attrNameLst>
                                      </p:cBhvr>
                                      <p:to>
                                        <p:strVal val="visible"/>
                                      </p:to>
                                    </p:set>
                                    <p:animEffect transition="in" filter="strips(downLeft)">
                                      <p:cBhvr>
                                        <p:cTn id="15" dur="500"/>
                                        <p:tgtEl>
                                          <p:spTgt spid="12288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2882">
                                            <p:txEl>
                                              <p:pRg st="5" end="5"/>
                                            </p:txEl>
                                          </p:spTgt>
                                        </p:tgtEl>
                                        <p:attrNameLst>
                                          <p:attrName>style.visibility</p:attrName>
                                        </p:attrNameLst>
                                      </p:cBhvr>
                                      <p:to>
                                        <p:strVal val="visible"/>
                                      </p:to>
                                    </p:set>
                                    <p:animEffect transition="in" filter="strips(downLeft)">
                                      <p:cBhvr>
                                        <p:cTn id="18" dur="500"/>
                                        <p:tgtEl>
                                          <p:spTgt spid="12288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2885">
                                            <p:txEl>
                                              <p:pRg st="0" end="0"/>
                                            </p:txEl>
                                          </p:spTgt>
                                        </p:tgtEl>
                                        <p:attrNameLst>
                                          <p:attrName>style.visibility</p:attrName>
                                        </p:attrNameLst>
                                      </p:cBhvr>
                                      <p:to>
                                        <p:strVal val="visible"/>
                                      </p:to>
                                    </p:set>
                                    <p:animEffect transition="in" filter="strips(downLeft)">
                                      <p:cBhvr>
                                        <p:cTn id="23" dur="500"/>
                                        <p:tgtEl>
                                          <p:spTgt spid="1228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utoUpdateAnimBg="0"/>
      <p:bldP spid="12288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2">
            <a:extLst>
              <a:ext uri="{FF2B5EF4-FFF2-40B4-BE49-F238E27FC236}">
                <a16:creationId xmlns:a16="http://schemas.microsoft.com/office/drawing/2014/main" id="{1A42AD64-9D29-F001-FF9E-2AC4A64130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FF13E9-D004-8443-9C4B-3F7FE1D60F3C}" type="slidenum">
              <a:rPr lang="nl-NL" altLang="fr-FR" sz="1400"/>
              <a:pPr eaLnBrk="1" hangingPunct="1"/>
              <a:t>10</a:t>
            </a:fld>
            <a:endParaRPr lang="nl-NL" altLang="fr-FR" sz="1400"/>
          </a:p>
        </p:txBody>
      </p:sp>
      <p:sp>
        <p:nvSpPr>
          <p:cNvPr id="97282" name="Text Box 2">
            <a:extLst>
              <a:ext uri="{FF2B5EF4-FFF2-40B4-BE49-F238E27FC236}">
                <a16:creationId xmlns:a16="http://schemas.microsoft.com/office/drawing/2014/main" id="{F838FD1A-E757-DCA0-494B-414DC30D88C2}"/>
              </a:ext>
            </a:extLst>
          </p:cNvPr>
          <p:cNvSpPr txBox="1">
            <a:spLocks noChangeArrowheads="1"/>
          </p:cNvSpPr>
          <p:nvPr/>
        </p:nvSpPr>
        <p:spPr bwMode="auto">
          <a:xfrm>
            <a:off x="2627313" y="1628775"/>
            <a:ext cx="63373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sentiment de honte, de saleté</a:t>
            </a:r>
          </a:p>
          <a:p>
            <a:pPr>
              <a:buSzPct val="75000"/>
              <a:buFontTx/>
              <a:buChar char="•"/>
            </a:pPr>
            <a:r>
              <a:rPr lang="fr-FR" altLang="fr-FR" sz="1600">
                <a:latin typeface="Verdana" panose="020B0604030504040204" pitchFamily="34" charset="0"/>
              </a:rPr>
              <a:t> </a:t>
            </a:r>
            <a:r>
              <a:rPr lang="fr-FR" altLang="fr-FR" sz="1600" i="1">
                <a:latin typeface="Verdana" panose="020B0604030504040204" pitchFamily="34" charset="0"/>
              </a:rPr>
              <a:t>mauvaise image de soi</a:t>
            </a:r>
          </a:p>
          <a:p>
            <a:endParaRPr lang="fr-FR" altLang="fr-FR" sz="1600" b="1" i="1">
              <a:latin typeface="Verdana" panose="020B0604030504040204" pitchFamily="34" charset="0"/>
            </a:endParaRPr>
          </a:p>
          <a:p>
            <a:r>
              <a:rPr lang="fr-FR" altLang="fr-FR" sz="1600" b="1">
                <a:latin typeface="Verdana" panose="020B0604030504040204" pitchFamily="34" charset="0"/>
              </a:rPr>
              <a:t>Le potentiel positif de la Pomme Sauvage:</a:t>
            </a:r>
          </a:p>
          <a:p>
            <a:pPr>
              <a:buSzPct val="75000"/>
              <a:buFontTx/>
              <a:buChar char="•"/>
            </a:pPr>
            <a:r>
              <a:rPr lang="fr-FR" altLang="fr-FR" sz="1600" i="1">
                <a:latin typeface="Verdana" panose="020B0604030504040204" pitchFamily="34" charset="0"/>
              </a:rPr>
              <a:t> l'acceptation de soi-même et des imperfections des autres. Le type Pomme Sauvage positif est très tolérant, domine ses pensées et prend ses problèmes en charge</a:t>
            </a:r>
            <a:br>
              <a:rPr lang="fr-FR" altLang="fr-FR" sz="1600" b="1">
                <a:latin typeface="Verdana" panose="020B0604030504040204" pitchFamily="34" charset="0"/>
              </a:rPr>
            </a:br>
            <a:endParaRPr lang="fr-FR" altLang="fr-FR" sz="1600" b="1">
              <a:latin typeface="Verdana" panose="020B0604030504040204" pitchFamily="34" charset="0"/>
            </a:endParaRPr>
          </a:p>
        </p:txBody>
      </p:sp>
      <p:sp>
        <p:nvSpPr>
          <p:cNvPr id="97283" name="Text Box 3">
            <a:extLst>
              <a:ext uri="{FF2B5EF4-FFF2-40B4-BE49-F238E27FC236}">
                <a16:creationId xmlns:a16="http://schemas.microsoft.com/office/drawing/2014/main" id="{C62027F7-BF33-E04A-EBAF-D151CC135205}"/>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Crab Apple</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Pomme Sauvage</a:t>
            </a:r>
          </a:p>
        </p:txBody>
      </p:sp>
      <p:sp>
        <p:nvSpPr>
          <p:cNvPr id="97285" name="Text Box 5">
            <a:extLst>
              <a:ext uri="{FF2B5EF4-FFF2-40B4-BE49-F238E27FC236}">
                <a16:creationId xmlns:a16="http://schemas.microsoft.com/office/drawing/2014/main" id="{3F590A29-F096-86FC-8B7F-A5AF5FDA053F}"/>
              </a:ext>
            </a:extLst>
          </p:cNvPr>
          <p:cNvSpPr txBox="1">
            <a:spLocks noChangeArrowheads="1"/>
          </p:cNvSpPr>
          <p:nvPr/>
        </p:nvSpPr>
        <p:spPr bwMode="auto">
          <a:xfrm>
            <a:off x="395288" y="3933825"/>
            <a:ext cx="8280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La Pomme Sauvage est la "Fleur de Bach purifiante" de l'esprit et du corps, conseillée à ceux qui se sentent impurs et éprouvent de la répugnance à l'égard d'eux-mêmes.</a:t>
            </a:r>
            <a:r>
              <a:rPr lang="fr-FR" altLang="fr-FR" sz="1600">
                <a:latin typeface="Verdana" panose="020B0604030504040204" pitchFamily="34" charset="0"/>
              </a:rPr>
              <a:t> Les symptômes peuvent se manifester sous la forme d'une obsession, par exemple, toujours faire le ménage, se laver les mains fréquemment, ou une obsession à propos de choses insignifiantes. </a:t>
            </a:r>
            <a:br>
              <a:rPr lang="fr-FR" altLang="fr-FR" sz="1600">
                <a:latin typeface="Verdana" panose="020B0604030504040204" pitchFamily="34" charset="0"/>
              </a:rPr>
            </a:br>
            <a:r>
              <a:rPr lang="fr-FR" altLang="fr-FR" sz="1600">
                <a:latin typeface="Verdana" panose="020B0604030504040204" pitchFamily="34" charset="0"/>
              </a:rPr>
              <a:t>La Pomme Sauvage est conseillée à ceux qui ont honte ou se sentent gênés à cause de symptômes physiques désagréables, tels que des problèmes de peau ou des imperfections. Si le traitement échoue, ils deviennent déprimés.</a:t>
            </a:r>
            <a:endParaRPr lang="nl-NL" altLang="fr-FR" sz="1600">
              <a:latin typeface="Verdana" panose="020B0604030504040204" pitchFamily="34" charset="0"/>
            </a:endParaRPr>
          </a:p>
        </p:txBody>
      </p:sp>
      <p:sp>
        <p:nvSpPr>
          <p:cNvPr id="24582" name="Text Box 6">
            <a:extLst>
              <a:ext uri="{FF2B5EF4-FFF2-40B4-BE49-F238E27FC236}">
                <a16:creationId xmlns:a16="http://schemas.microsoft.com/office/drawing/2014/main" id="{02160B60-D628-8095-F6F2-232A02CC6651}"/>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97287" name="Picture 7">
            <a:extLst>
              <a:ext uri="{FF2B5EF4-FFF2-40B4-BE49-F238E27FC236}">
                <a16:creationId xmlns:a16="http://schemas.microsoft.com/office/drawing/2014/main" id="{B4C75D1F-F21C-5914-E5A4-44553E6A5240}"/>
              </a:ext>
            </a:extLst>
          </p:cNvPr>
          <p:cNvPicPr>
            <a:picLocks noChangeAspect="1" noChangeArrowheads="1"/>
          </p:cNvPicPr>
          <p:nvPr/>
        </p:nvPicPr>
        <p:blipFill>
          <a:blip r:embed="rId2"/>
          <a:srcRect/>
          <a:stretch>
            <a:fillRect/>
          </a:stretch>
        </p:blipFill>
        <p:spPr bwMode="auto">
          <a:xfrm>
            <a:off x="468313" y="1700213"/>
            <a:ext cx="1871662" cy="1871662"/>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strips(downLeft)">
                                      <p:cBhvr>
                                        <p:cTn id="7" dur="500"/>
                                        <p:tgtEl>
                                          <p:spTgt spid="97287"/>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7282">
                                            <p:txEl>
                                              <p:pRg st="0" end="0"/>
                                            </p:txEl>
                                          </p:spTgt>
                                        </p:tgtEl>
                                        <p:attrNameLst>
                                          <p:attrName>style.visibility</p:attrName>
                                        </p:attrNameLst>
                                      </p:cBhvr>
                                      <p:to>
                                        <p:strVal val="visible"/>
                                      </p:to>
                                    </p:set>
                                    <p:animEffect transition="in" filter="strips(downLeft)">
                                      <p:cBhvr>
                                        <p:cTn id="11" dur="500"/>
                                        <p:tgtEl>
                                          <p:spTgt spid="97282">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7282">
                                            <p:txEl>
                                              <p:pRg st="1" end="1"/>
                                            </p:txEl>
                                          </p:spTgt>
                                        </p:tgtEl>
                                        <p:attrNameLst>
                                          <p:attrName>style.visibility</p:attrName>
                                        </p:attrNameLst>
                                      </p:cBhvr>
                                      <p:to>
                                        <p:strVal val="visible"/>
                                      </p:to>
                                    </p:set>
                                    <p:animEffect transition="in" filter="strips(downLeft)">
                                      <p:cBhvr>
                                        <p:cTn id="14" dur="500"/>
                                        <p:tgtEl>
                                          <p:spTgt spid="97282">
                                            <p:txEl>
                                              <p:pRg st="1" end="1"/>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97282">
                                            <p:txEl>
                                              <p:pRg st="2" end="2"/>
                                            </p:txEl>
                                          </p:spTgt>
                                        </p:tgtEl>
                                        <p:attrNameLst>
                                          <p:attrName>style.visibility</p:attrName>
                                        </p:attrNameLst>
                                      </p:cBhvr>
                                      <p:to>
                                        <p:strVal val="visible"/>
                                      </p:to>
                                    </p:set>
                                    <p:animEffect transition="in" filter="strips(downLeft)">
                                      <p:cBhvr>
                                        <p:cTn id="17" dur="500"/>
                                        <p:tgtEl>
                                          <p:spTgt spid="972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97282">
                                            <p:txEl>
                                              <p:pRg st="4" end="4"/>
                                            </p:txEl>
                                          </p:spTgt>
                                        </p:tgtEl>
                                        <p:attrNameLst>
                                          <p:attrName>style.visibility</p:attrName>
                                        </p:attrNameLst>
                                      </p:cBhvr>
                                      <p:to>
                                        <p:strVal val="visible"/>
                                      </p:to>
                                    </p:set>
                                    <p:animEffect transition="in" filter="strips(downLeft)">
                                      <p:cBhvr>
                                        <p:cTn id="22" dur="500"/>
                                        <p:tgtEl>
                                          <p:spTgt spid="97282">
                                            <p:txEl>
                                              <p:pRg st="4" end="4"/>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97282">
                                            <p:txEl>
                                              <p:pRg st="5" end="5"/>
                                            </p:txEl>
                                          </p:spTgt>
                                        </p:tgtEl>
                                        <p:attrNameLst>
                                          <p:attrName>style.visibility</p:attrName>
                                        </p:attrNameLst>
                                      </p:cBhvr>
                                      <p:to>
                                        <p:strVal val="visible"/>
                                      </p:to>
                                    </p:set>
                                    <p:animEffect transition="in" filter="strips(downLeft)">
                                      <p:cBhvr>
                                        <p:cTn id="25" dur="500"/>
                                        <p:tgtEl>
                                          <p:spTgt spid="97282">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7285">
                                            <p:txEl>
                                              <p:pRg st="0" end="0"/>
                                            </p:txEl>
                                          </p:spTgt>
                                        </p:tgtEl>
                                        <p:attrNameLst>
                                          <p:attrName>style.visibility</p:attrName>
                                        </p:attrNameLst>
                                      </p:cBhvr>
                                      <p:to>
                                        <p:strVal val="visible"/>
                                      </p:to>
                                    </p:set>
                                    <p:animEffect transition="in" filter="strips(downLeft)">
                                      <p:cBhvr>
                                        <p:cTn id="30" dur="500"/>
                                        <p:tgtEl>
                                          <p:spTgt spid="9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P spid="9728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2">
            <a:extLst>
              <a:ext uri="{FF2B5EF4-FFF2-40B4-BE49-F238E27FC236}">
                <a16:creationId xmlns:a16="http://schemas.microsoft.com/office/drawing/2014/main" id="{B72D92C3-B2ED-D5C5-305A-93BDA085E4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9A5DD5-1BDC-7B43-A963-9F137C5B70B1}" type="slidenum">
              <a:rPr lang="nl-NL" altLang="fr-FR" sz="1400"/>
              <a:pPr eaLnBrk="1" hangingPunct="1"/>
              <a:t>11</a:t>
            </a:fld>
            <a:endParaRPr lang="nl-NL" altLang="fr-FR" sz="1400"/>
          </a:p>
        </p:txBody>
      </p:sp>
      <p:sp>
        <p:nvSpPr>
          <p:cNvPr id="133122" name="Text Box 2">
            <a:extLst>
              <a:ext uri="{FF2B5EF4-FFF2-40B4-BE49-F238E27FC236}">
                <a16:creationId xmlns:a16="http://schemas.microsoft.com/office/drawing/2014/main" id="{6CACF493-4CC0-5FBD-3FD7-40C00A07F861}"/>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sentiment d'être submergé par les responsabilités</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l’Orme:</a:t>
            </a:r>
          </a:p>
          <a:p>
            <a:pPr>
              <a:buSzPct val="75000"/>
              <a:buFontTx/>
              <a:buChar char="•"/>
            </a:pPr>
            <a:r>
              <a:rPr lang="fr-FR" altLang="fr-FR" sz="1600" i="1">
                <a:latin typeface="Verdana" panose="020B0604030504040204" pitchFamily="34" charset="0"/>
              </a:rPr>
              <a:t> le retour de l'assurance naturelle de la personne, de l'efficacité et de la confiance en soi</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33123" name="Text Box 3">
            <a:extLst>
              <a:ext uri="{FF2B5EF4-FFF2-40B4-BE49-F238E27FC236}">
                <a16:creationId xmlns:a16="http://schemas.microsoft.com/office/drawing/2014/main" id="{8D1BA7E7-DD0E-1A5A-1332-A95209527A93}"/>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Elm</a:t>
            </a:r>
            <a:endParaRPr lang="nl-NL" sz="2400" i="1">
              <a:latin typeface="Verdana" charset="0"/>
              <a:ea typeface="Times" charset="0"/>
              <a:cs typeface="Times" charset="0"/>
            </a:endParaRPr>
          </a:p>
          <a:p>
            <a:pPr eaLnBrk="0" hangingPunct="0">
              <a:lnSpc>
                <a:spcPct val="110000"/>
              </a:lnSpc>
              <a:defRPr/>
            </a:pPr>
            <a:r>
              <a:rPr lang="nl-NL" sz="1600">
                <a:latin typeface="Helvetica" charset="0"/>
                <a:ea typeface="Times" charset="0"/>
                <a:cs typeface="Times" charset="0"/>
              </a:rPr>
              <a:t>Orme</a:t>
            </a:r>
          </a:p>
        </p:txBody>
      </p:sp>
      <p:sp>
        <p:nvSpPr>
          <p:cNvPr id="133124" name="Text Box 4">
            <a:extLst>
              <a:ext uri="{FF2B5EF4-FFF2-40B4-BE49-F238E27FC236}">
                <a16:creationId xmlns:a16="http://schemas.microsoft.com/office/drawing/2014/main" id="{2837875C-C777-E0BE-6547-263898DF2558}"/>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L'état d'être négatif de l'Orme est habituellement provisoire, lorsque des personnes dotées de capacités au-dessus de la moyenne perdent momentanément confiance en elles et se découragent.</a:t>
            </a:r>
            <a:r>
              <a:rPr lang="fr-FR" altLang="fr-FR" sz="1600">
                <a:latin typeface="Verdana" panose="020B0604030504040204" pitchFamily="34" charset="0"/>
              </a:rPr>
              <a:t> Normalement capable et sérieux, le type correspondant à l'Orme fait un bon directeur et occupe souvent un poste à responsabilités s'intéressant au bien-être d'autrui, par exemple docteur, enseignant, thérapeute, directeur d'industrie, ou, plus généralement, exerce une profession libérale.</a:t>
            </a:r>
            <a:endParaRPr lang="nl-NL" altLang="fr-FR" sz="1600">
              <a:latin typeface="Verdana" panose="020B0604030504040204" pitchFamily="34" charset="0"/>
            </a:endParaRPr>
          </a:p>
        </p:txBody>
      </p:sp>
      <p:sp>
        <p:nvSpPr>
          <p:cNvPr id="25606" name="Text Box 5">
            <a:extLst>
              <a:ext uri="{FF2B5EF4-FFF2-40B4-BE49-F238E27FC236}">
                <a16:creationId xmlns:a16="http://schemas.microsoft.com/office/drawing/2014/main" id="{3E300E63-0A42-67CE-A6CB-C5BD8ECE9ED1}"/>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3128" name="Picture 8" descr="ELM-juiste">
            <a:extLst>
              <a:ext uri="{FF2B5EF4-FFF2-40B4-BE49-F238E27FC236}">
                <a16:creationId xmlns:a16="http://schemas.microsoft.com/office/drawing/2014/main" id="{DECBBA89-0EE5-10FD-8D6F-379C1DF5C566}"/>
              </a:ext>
            </a:extLst>
          </p:cNvPr>
          <p:cNvPicPr>
            <a:picLocks noChangeAspect="1" noChangeArrowheads="1"/>
          </p:cNvPicPr>
          <p:nvPr/>
        </p:nvPicPr>
        <p:blipFill>
          <a:blip r:embed="rId2"/>
          <a:srcRect/>
          <a:stretch>
            <a:fillRect/>
          </a:stretch>
        </p:blipFill>
        <p:spPr bwMode="auto">
          <a:xfrm>
            <a:off x="468313" y="1700213"/>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strips(downLeft)">
                                      <p:cBhvr>
                                        <p:cTn id="7" dur="500"/>
                                        <p:tgtEl>
                                          <p:spTgt spid="13312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3122">
                                            <p:txEl>
                                              <p:pRg st="1" end="1"/>
                                            </p:txEl>
                                          </p:spTgt>
                                        </p:tgtEl>
                                        <p:attrNameLst>
                                          <p:attrName>style.visibility</p:attrName>
                                        </p:attrNameLst>
                                      </p:cBhvr>
                                      <p:to>
                                        <p:strVal val="visible"/>
                                      </p:to>
                                    </p:set>
                                    <p:animEffect transition="in" filter="strips(downLeft)">
                                      <p:cBhvr>
                                        <p:cTn id="10" dur="500"/>
                                        <p:tgtEl>
                                          <p:spTgt spid="1331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3122">
                                            <p:txEl>
                                              <p:pRg st="4" end="4"/>
                                            </p:txEl>
                                          </p:spTgt>
                                        </p:tgtEl>
                                        <p:attrNameLst>
                                          <p:attrName>style.visibility</p:attrName>
                                        </p:attrNameLst>
                                      </p:cBhvr>
                                      <p:to>
                                        <p:strVal val="visible"/>
                                      </p:to>
                                    </p:set>
                                    <p:animEffect transition="in" filter="strips(downLeft)">
                                      <p:cBhvr>
                                        <p:cTn id="15" dur="500"/>
                                        <p:tgtEl>
                                          <p:spTgt spid="13312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3122">
                                            <p:txEl>
                                              <p:pRg st="5" end="5"/>
                                            </p:txEl>
                                          </p:spTgt>
                                        </p:tgtEl>
                                        <p:attrNameLst>
                                          <p:attrName>style.visibility</p:attrName>
                                        </p:attrNameLst>
                                      </p:cBhvr>
                                      <p:to>
                                        <p:strVal val="visible"/>
                                      </p:to>
                                    </p:set>
                                    <p:animEffect transition="in" filter="strips(downLeft)">
                                      <p:cBhvr>
                                        <p:cTn id="18" dur="500"/>
                                        <p:tgtEl>
                                          <p:spTgt spid="13312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3124">
                                            <p:txEl>
                                              <p:pRg st="0" end="0"/>
                                            </p:txEl>
                                          </p:spTgt>
                                        </p:tgtEl>
                                        <p:attrNameLst>
                                          <p:attrName>style.visibility</p:attrName>
                                        </p:attrNameLst>
                                      </p:cBhvr>
                                      <p:to>
                                        <p:strVal val="visible"/>
                                      </p:to>
                                    </p:set>
                                    <p:animEffect transition="in" filter="strips(downLeft)">
                                      <p:cBhvr>
                                        <p:cTn id="23" dur="500"/>
                                        <p:tgtEl>
                                          <p:spTgt spid="133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P spid="13312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2">
            <a:extLst>
              <a:ext uri="{FF2B5EF4-FFF2-40B4-BE49-F238E27FC236}">
                <a16:creationId xmlns:a16="http://schemas.microsoft.com/office/drawing/2014/main" id="{EAA6A00F-C15D-D1D6-6136-F581C39503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4C51D9-5613-FA45-938E-89E983B2CA98}" type="slidenum">
              <a:rPr lang="nl-NL" altLang="fr-FR" sz="1400"/>
              <a:pPr eaLnBrk="1" hangingPunct="1"/>
              <a:t>12</a:t>
            </a:fld>
            <a:endParaRPr lang="nl-NL" altLang="fr-FR" sz="1400"/>
          </a:p>
        </p:txBody>
      </p:sp>
      <p:sp>
        <p:nvSpPr>
          <p:cNvPr id="136194" name="Text Box 2">
            <a:extLst>
              <a:ext uri="{FF2B5EF4-FFF2-40B4-BE49-F238E27FC236}">
                <a16:creationId xmlns:a16="http://schemas.microsoft.com/office/drawing/2014/main" id="{E494FAD6-1AA3-80F4-11A2-ED212A5EBD65}"/>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découragement, doute, abattement</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Gentiane:</a:t>
            </a:r>
          </a:p>
          <a:p>
            <a:pPr>
              <a:buSzPct val="75000"/>
              <a:buFontTx/>
              <a:buChar char="•"/>
            </a:pPr>
            <a:r>
              <a:rPr lang="fr-FR" altLang="fr-FR" sz="1600" i="1">
                <a:latin typeface="Verdana" panose="020B0604030504040204" pitchFamily="34" charset="0"/>
              </a:rPr>
              <a:t> permet de se rendre compte que l'échec n'existe pas à partir du moment où l'on fait de son mieux, quelque soit le résultat</a:t>
            </a:r>
            <a:endParaRPr lang="fr-FR" altLang="fr-FR" sz="1600">
              <a:latin typeface="Verdana" panose="020B0604030504040204" pitchFamily="34" charset="0"/>
            </a:endParaRPr>
          </a:p>
        </p:txBody>
      </p:sp>
      <p:sp>
        <p:nvSpPr>
          <p:cNvPr id="136195" name="Text Box 3">
            <a:extLst>
              <a:ext uri="{FF2B5EF4-FFF2-40B4-BE49-F238E27FC236}">
                <a16:creationId xmlns:a16="http://schemas.microsoft.com/office/drawing/2014/main" id="{E14E97F3-7990-DF72-C4B4-D6B220F50092}"/>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Gentian</a:t>
            </a:r>
            <a:endParaRPr lang="nl-NL" sz="2400" i="1">
              <a:latin typeface="Verdana" charset="0"/>
              <a:ea typeface="Times" charset="0"/>
              <a:cs typeface="Times" charset="0"/>
            </a:endParaRPr>
          </a:p>
          <a:p>
            <a:pPr eaLnBrk="0" hangingPunct="0">
              <a:lnSpc>
                <a:spcPct val="110000"/>
              </a:lnSpc>
              <a:defRPr/>
            </a:pPr>
            <a:r>
              <a:rPr lang="nl-NL" sz="1600">
                <a:latin typeface="Helvetica" charset="0"/>
                <a:ea typeface="Times" charset="0"/>
                <a:cs typeface="Times" charset="0"/>
              </a:rPr>
              <a:t>Gentiane</a:t>
            </a:r>
          </a:p>
        </p:txBody>
      </p:sp>
      <p:sp>
        <p:nvSpPr>
          <p:cNvPr id="136196" name="Text Box 4">
            <a:extLst>
              <a:ext uri="{FF2B5EF4-FFF2-40B4-BE49-F238E27FC236}">
                <a16:creationId xmlns:a16="http://schemas.microsoft.com/office/drawing/2014/main" id="{C32E6477-D4E7-1418-75DC-29A2380A4830}"/>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Gentiane combat le doute et le pessimisme</a:t>
            </a:r>
            <a:r>
              <a:rPr lang="fr-FR" altLang="fr-FR" sz="1600">
                <a:latin typeface="Verdana" panose="020B0604030504040204" pitchFamily="34" charset="0"/>
              </a:rPr>
              <a:t> et convient à ceux qui se découragent et se dépriment facilement dès que les choses vont mal ou que des difficultés se présentent. Contrairement à la personne correspondant au type Moutarde (</a:t>
            </a:r>
            <a:r>
              <a:rPr lang="en-GB" altLang="fr-FR" sz="1600">
                <a:latin typeface="Verdana" panose="020B0604030504040204" pitchFamily="34" charset="0"/>
              </a:rPr>
              <a:t>Mustard</a:t>
            </a:r>
            <a:r>
              <a:rPr lang="fr-FR" altLang="fr-FR" sz="1600">
                <a:latin typeface="Verdana" panose="020B0604030504040204" pitchFamily="34" charset="0"/>
              </a:rPr>
              <a:t>), la cause de leur dépression est toujours identifiable. </a:t>
            </a:r>
            <a:endParaRPr lang="nl-NL" altLang="fr-FR" sz="1600">
              <a:latin typeface="Verdana" panose="020B0604030504040204" pitchFamily="34" charset="0"/>
            </a:endParaRPr>
          </a:p>
        </p:txBody>
      </p:sp>
      <p:sp>
        <p:nvSpPr>
          <p:cNvPr id="26630" name="Text Box 5">
            <a:extLst>
              <a:ext uri="{FF2B5EF4-FFF2-40B4-BE49-F238E27FC236}">
                <a16:creationId xmlns:a16="http://schemas.microsoft.com/office/drawing/2014/main" id="{53F1FC72-29ED-F924-0F35-6EEF95BE6B68}"/>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6200" name="Picture 8" descr="GENTIAN-juiste">
            <a:extLst>
              <a:ext uri="{FF2B5EF4-FFF2-40B4-BE49-F238E27FC236}">
                <a16:creationId xmlns:a16="http://schemas.microsoft.com/office/drawing/2014/main" id="{C22BD47D-12F1-20C2-5A1F-CCBC08A6A3E0}"/>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strips(downLeft)">
                                      <p:cBhvr>
                                        <p:cTn id="7" dur="500"/>
                                        <p:tgtEl>
                                          <p:spTgt spid="13619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6194">
                                            <p:txEl>
                                              <p:pRg st="1" end="1"/>
                                            </p:txEl>
                                          </p:spTgt>
                                        </p:tgtEl>
                                        <p:attrNameLst>
                                          <p:attrName>style.visibility</p:attrName>
                                        </p:attrNameLst>
                                      </p:cBhvr>
                                      <p:to>
                                        <p:strVal val="visible"/>
                                      </p:to>
                                    </p:set>
                                    <p:animEffect transition="in" filter="strips(downLeft)">
                                      <p:cBhvr>
                                        <p:cTn id="10" dur="500"/>
                                        <p:tgtEl>
                                          <p:spTgt spid="13619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6194">
                                            <p:txEl>
                                              <p:pRg st="4" end="4"/>
                                            </p:txEl>
                                          </p:spTgt>
                                        </p:tgtEl>
                                        <p:attrNameLst>
                                          <p:attrName>style.visibility</p:attrName>
                                        </p:attrNameLst>
                                      </p:cBhvr>
                                      <p:to>
                                        <p:strVal val="visible"/>
                                      </p:to>
                                    </p:set>
                                    <p:animEffect transition="in" filter="strips(downLeft)">
                                      <p:cBhvr>
                                        <p:cTn id="15" dur="500"/>
                                        <p:tgtEl>
                                          <p:spTgt spid="13619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6194">
                                            <p:txEl>
                                              <p:pRg st="5" end="5"/>
                                            </p:txEl>
                                          </p:spTgt>
                                        </p:tgtEl>
                                        <p:attrNameLst>
                                          <p:attrName>style.visibility</p:attrName>
                                        </p:attrNameLst>
                                      </p:cBhvr>
                                      <p:to>
                                        <p:strVal val="visible"/>
                                      </p:to>
                                    </p:set>
                                    <p:animEffect transition="in" filter="strips(downLeft)">
                                      <p:cBhvr>
                                        <p:cTn id="18" dur="500"/>
                                        <p:tgtEl>
                                          <p:spTgt spid="13619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6196">
                                            <p:txEl>
                                              <p:pRg st="0" end="0"/>
                                            </p:txEl>
                                          </p:spTgt>
                                        </p:tgtEl>
                                        <p:attrNameLst>
                                          <p:attrName>style.visibility</p:attrName>
                                        </p:attrNameLst>
                                      </p:cBhvr>
                                      <p:to>
                                        <p:strVal val="visible"/>
                                      </p:to>
                                    </p:set>
                                    <p:animEffect transition="in" filter="strips(downLeft)">
                                      <p:cBhvr>
                                        <p:cTn id="23" dur="500"/>
                                        <p:tgtEl>
                                          <p:spTgt spid="136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autoUpdateAnimBg="0"/>
      <p:bldP spid="1361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2">
            <a:extLst>
              <a:ext uri="{FF2B5EF4-FFF2-40B4-BE49-F238E27FC236}">
                <a16:creationId xmlns:a16="http://schemas.microsoft.com/office/drawing/2014/main" id="{338003DB-EB91-E85C-C75E-C8EC21D7D6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3F4853-387C-A644-ADE8-9E59161F8035}" type="slidenum">
              <a:rPr lang="nl-NL" altLang="fr-FR" sz="1400"/>
              <a:pPr eaLnBrk="1" hangingPunct="1"/>
              <a:t>13</a:t>
            </a:fld>
            <a:endParaRPr lang="nl-NL" altLang="fr-FR" sz="1400"/>
          </a:p>
        </p:txBody>
      </p:sp>
      <p:sp>
        <p:nvSpPr>
          <p:cNvPr id="137218" name="Text Box 2">
            <a:extLst>
              <a:ext uri="{FF2B5EF4-FFF2-40B4-BE49-F238E27FC236}">
                <a16:creationId xmlns:a16="http://schemas.microsoft.com/office/drawing/2014/main" id="{42BAC1FC-8509-133E-361B-D4F91E78D771}"/>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désespoir, pessimisme, négativité</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l’Ajonc:</a:t>
            </a:r>
          </a:p>
          <a:p>
            <a:pPr>
              <a:buSzPct val="75000"/>
              <a:buFontTx/>
              <a:buChar char="•"/>
            </a:pPr>
            <a:r>
              <a:rPr lang="fr-FR" altLang="fr-FR" sz="1600" i="1">
                <a:latin typeface="Verdana" panose="020B0604030504040204" pitchFamily="34" charset="0"/>
              </a:rPr>
              <a:t> sentiment de confiance et d’espoir</a:t>
            </a:r>
            <a:r>
              <a:rPr lang="fr-FR" altLang="fr-FR" sz="1600" b="1">
                <a:latin typeface="Verdana" panose="020B0604030504040204" pitchFamily="34" charset="0"/>
              </a:rPr>
              <a:t> </a:t>
            </a:r>
          </a:p>
          <a:p>
            <a:pPr>
              <a:buSzPct val="75000"/>
            </a:pPr>
            <a:endParaRPr lang="fr-FR" altLang="fr-FR" sz="1600">
              <a:latin typeface="Verdana" panose="020B0604030504040204" pitchFamily="34" charset="0"/>
            </a:endParaRPr>
          </a:p>
        </p:txBody>
      </p:sp>
      <p:sp>
        <p:nvSpPr>
          <p:cNvPr id="137219" name="Text Box 3">
            <a:extLst>
              <a:ext uri="{FF2B5EF4-FFF2-40B4-BE49-F238E27FC236}">
                <a16:creationId xmlns:a16="http://schemas.microsoft.com/office/drawing/2014/main" id="{57EC9A49-09AC-F1B7-3B58-729DF4797AD7}"/>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Gorse</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Ajonc</a:t>
            </a:r>
          </a:p>
        </p:txBody>
      </p:sp>
      <p:sp>
        <p:nvSpPr>
          <p:cNvPr id="137220" name="Text Box 4">
            <a:extLst>
              <a:ext uri="{FF2B5EF4-FFF2-40B4-BE49-F238E27FC236}">
                <a16:creationId xmlns:a16="http://schemas.microsoft.com/office/drawing/2014/main" id="{CA3BAC77-A0B2-7219-FA4F-D777BDBACC5F}"/>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Ajonc combat le désespoir profond;</a:t>
            </a:r>
            <a:r>
              <a:rPr lang="fr-FR" altLang="fr-FR" sz="1600">
                <a:latin typeface="Verdana" panose="020B0604030504040204" pitchFamily="34" charset="0"/>
              </a:rPr>
              <a:t> il convient à ceux qui ont cessé de lutter. Ils peuvent souffrir d'une maladie chronique, et ont appris qu'on ne pouvait plus rien faire d'autre pour les aider, ou parfois ils sont persuadés que leur maladie est héréditaire et donc incurable. Ils se sentent condamnés à la douleur et à la souffrance et n'essaient pas d'aller mieux. Ils essayeront divers traitements pour faire plaisir à leurs proches mais resteront convaincus qu'ils ne feront aucun effet.</a:t>
            </a:r>
            <a:endParaRPr lang="nl-NL" altLang="fr-FR" sz="1600">
              <a:latin typeface="Verdana" panose="020B0604030504040204" pitchFamily="34" charset="0"/>
            </a:endParaRPr>
          </a:p>
        </p:txBody>
      </p:sp>
      <p:sp>
        <p:nvSpPr>
          <p:cNvPr id="27654" name="Text Box 5">
            <a:extLst>
              <a:ext uri="{FF2B5EF4-FFF2-40B4-BE49-F238E27FC236}">
                <a16:creationId xmlns:a16="http://schemas.microsoft.com/office/drawing/2014/main" id="{6FE44014-FD2D-8DDE-411A-37C8B3AF6EC8}"/>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7224" name="Picture 8" descr="GORSE-juiste">
            <a:extLst>
              <a:ext uri="{FF2B5EF4-FFF2-40B4-BE49-F238E27FC236}">
                <a16:creationId xmlns:a16="http://schemas.microsoft.com/office/drawing/2014/main" id="{FA3254E6-9603-E0B4-1BE0-0461CF48E9A2}"/>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strips(downLeft)">
                                      <p:cBhvr>
                                        <p:cTn id="7" dur="500"/>
                                        <p:tgtEl>
                                          <p:spTgt spid="13721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7218">
                                            <p:txEl>
                                              <p:pRg st="1" end="1"/>
                                            </p:txEl>
                                          </p:spTgt>
                                        </p:tgtEl>
                                        <p:attrNameLst>
                                          <p:attrName>style.visibility</p:attrName>
                                        </p:attrNameLst>
                                      </p:cBhvr>
                                      <p:to>
                                        <p:strVal val="visible"/>
                                      </p:to>
                                    </p:set>
                                    <p:animEffect transition="in" filter="strips(downLeft)">
                                      <p:cBhvr>
                                        <p:cTn id="10" dur="500"/>
                                        <p:tgtEl>
                                          <p:spTgt spid="1372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7218">
                                            <p:txEl>
                                              <p:pRg st="4" end="4"/>
                                            </p:txEl>
                                          </p:spTgt>
                                        </p:tgtEl>
                                        <p:attrNameLst>
                                          <p:attrName>style.visibility</p:attrName>
                                        </p:attrNameLst>
                                      </p:cBhvr>
                                      <p:to>
                                        <p:strVal val="visible"/>
                                      </p:to>
                                    </p:set>
                                    <p:animEffect transition="in" filter="strips(downLeft)">
                                      <p:cBhvr>
                                        <p:cTn id="15" dur="500"/>
                                        <p:tgtEl>
                                          <p:spTgt spid="137218">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7218">
                                            <p:txEl>
                                              <p:pRg st="5" end="5"/>
                                            </p:txEl>
                                          </p:spTgt>
                                        </p:tgtEl>
                                        <p:attrNameLst>
                                          <p:attrName>style.visibility</p:attrName>
                                        </p:attrNameLst>
                                      </p:cBhvr>
                                      <p:to>
                                        <p:strVal val="visible"/>
                                      </p:to>
                                    </p:set>
                                    <p:animEffect transition="in" filter="strips(downLeft)">
                                      <p:cBhvr>
                                        <p:cTn id="18" dur="500"/>
                                        <p:tgtEl>
                                          <p:spTgt spid="13721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7220">
                                            <p:txEl>
                                              <p:pRg st="0" end="0"/>
                                            </p:txEl>
                                          </p:spTgt>
                                        </p:tgtEl>
                                        <p:attrNameLst>
                                          <p:attrName>style.visibility</p:attrName>
                                        </p:attrNameLst>
                                      </p:cBhvr>
                                      <p:to>
                                        <p:strVal val="visible"/>
                                      </p:to>
                                    </p:set>
                                    <p:animEffect transition="in" filter="strips(downLeft)">
                                      <p:cBhvr>
                                        <p:cTn id="23" dur="500"/>
                                        <p:tgtEl>
                                          <p:spTgt spid="137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autoUpdateAnimBg="0"/>
      <p:bldP spid="13722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2">
            <a:extLst>
              <a:ext uri="{FF2B5EF4-FFF2-40B4-BE49-F238E27FC236}">
                <a16:creationId xmlns:a16="http://schemas.microsoft.com/office/drawing/2014/main" id="{AF4EA5DE-81BC-6714-5F9E-23F73229B9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75AFDB-D202-BF44-B0B9-D4007A3227A8}" type="slidenum">
              <a:rPr lang="nl-NL" altLang="fr-FR" sz="1400"/>
              <a:pPr eaLnBrk="1" hangingPunct="1"/>
              <a:t>14</a:t>
            </a:fld>
            <a:endParaRPr lang="nl-NL" altLang="fr-FR" sz="1400"/>
          </a:p>
        </p:txBody>
      </p:sp>
      <p:sp>
        <p:nvSpPr>
          <p:cNvPr id="138242" name="Text Box 2">
            <a:extLst>
              <a:ext uri="{FF2B5EF4-FFF2-40B4-BE49-F238E27FC236}">
                <a16:creationId xmlns:a16="http://schemas.microsoft.com/office/drawing/2014/main" id="{13A853FC-413F-B76B-883D-6AF305FD00E3}"/>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centré sur soi, parle beaucoup</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Bruyère:</a:t>
            </a:r>
          </a:p>
          <a:p>
            <a:pPr>
              <a:buSzPct val="75000"/>
              <a:buFontTx/>
              <a:buChar char="•"/>
            </a:pPr>
            <a:r>
              <a:rPr lang="fr-FR" altLang="fr-FR" sz="1600" i="1">
                <a:latin typeface="Verdana" panose="020B0604030504040204" pitchFamily="34" charset="0"/>
              </a:rPr>
              <a:t> </a:t>
            </a:r>
            <a:r>
              <a:rPr lang="fr-FR" altLang="fr-FR" sz="1600">
                <a:latin typeface="Verdana" panose="020B0604030504040204" pitchFamily="34" charset="0"/>
              </a:rPr>
              <a:t>une personne qui sait écouter; dévouée et sensible aux problèmes des autres, elle n'hésite pas à les aider</a:t>
            </a:r>
          </a:p>
        </p:txBody>
      </p:sp>
      <p:sp>
        <p:nvSpPr>
          <p:cNvPr id="138243" name="Text Box 3">
            <a:extLst>
              <a:ext uri="{FF2B5EF4-FFF2-40B4-BE49-F238E27FC236}">
                <a16:creationId xmlns:a16="http://schemas.microsoft.com/office/drawing/2014/main" id="{6669FC54-52D4-0BFB-3E3C-EE8FA80944B7}"/>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Heather</a:t>
            </a:r>
            <a:endParaRPr lang="nl-NL" altLang="fr-FR" i="1">
              <a:latin typeface="Verdana" panose="020B0604030504040204" pitchFamily="34" charset="0"/>
            </a:endParaRPr>
          </a:p>
          <a:p>
            <a:pPr>
              <a:lnSpc>
                <a:spcPct val="110000"/>
              </a:lnSpc>
            </a:pPr>
            <a:r>
              <a:rPr lang="fr-FR" altLang="fr-FR" sz="1600">
                <a:latin typeface="Helvetica" pitchFamily="2" charset="0"/>
              </a:rPr>
              <a:t>Bruyère</a:t>
            </a:r>
          </a:p>
        </p:txBody>
      </p:sp>
      <p:sp>
        <p:nvSpPr>
          <p:cNvPr id="138244" name="Text Box 4">
            <a:extLst>
              <a:ext uri="{FF2B5EF4-FFF2-40B4-BE49-F238E27FC236}">
                <a16:creationId xmlns:a16="http://schemas.microsoft.com/office/drawing/2014/main" id="{680B77E3-9E74-CFB1-CEE5-ED18C58FEE7C}"/>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Bruyère convient à ceux qui sont totalement préoccupés d'eux-mêmes, obsédés par leurs propres maux et problèmes.</a:t>
            </a:r>
            <a:r>
              <a:rPr lang="fr-FR" altLang="fr-FR" sz="1600">
                <a:latin typeface="Verdana" panose="020B0604030504040204" pitchFamily="34" charset="0"/>
              </a:rPr>
              <a:t> Ce sont très souvent des malades imaginaires qui amplifient leurs symptômes ou font une montagne d'un rien.</a:t>
            </a:r>
            <a:endParaRPr lang="nl-NL" altLang="fr-FR" sz="1600">
              <a:latin typeface="Verdana" panose="020B0604030504040204" pitchFamily="34" charset="0"/>
            </a:endParaRPr>
          </a:p>
        </p:txBody>
      </p:sp>
      <p:sp>
        <p:nvSpPr>
          <p:cNvPr id="28678" name="Text Box 5">
            <a:extLst>
              <a:ext uri="{FF2B5EF4-FFF2-40B4-BE49-F238E27FC236}">
                <a16:creationId xmlns:a16="http://schemas.microsoft.com/office/drawing/2014/main" id="{88055B35-1180-BF27-F24E-5008A8B0E905}"/>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8248" name="Picture 8" descr="HEATHER-juiste">
            <a:extLst>
              <a:ext uri="{FF2B5EF4-FFF2-40B4-BE49-F238E27FC236}">
                <a16:creationId xmlns:a16="http://schemas.microsoft.com/office/drawing/2014/main" id="{D1DA73F5-AADC-C370-8DCB-2F09B2C6D3CE}"/>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strips(downLeft)">
                                      <p:cBhvr>
                                        <p:cTn id="7" dur="500"/>
                                        <p:tgtEl>
                                          <p:spTgt spid="13824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8242">
                                            <p:txEl>
                                              <p:pRg st="1" end="1"/>
                                            </p:txEl>
                                          </p:spTgt>
                                        </p:tgtEl>
                                        <p:attrNameLst>
                                          <p:attrName>style.visibility</p:attrName>
                                        </p:attrNameLst>
                                      </p:cBhvr>
                                      <p:to>
                                        <p:strVal val="visible"/>
                                      </p:to>
                                    </p:set>
                                    <p:animEffect transition="in" filter="strips(downLeft)">
                                      <p:cBhvr>
                                        <p:cTn id="10" dur="500"/>
                                        <p:tgtEl>
                                          <p:spTgt spid="13824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8242">
                                            <p:txEl>
                                              <p:pRg st="4" end="4"/>
                                            </p:txEl>
                                          </p:spTgt>
                                        </p:tgtEl>
                                        <p:attrNameLst>
                                          <p:attrName>style.visibility</p:attrName>
                                        </p:attrNameLst>
                                      </p:cBhvr>
                                      <p:to>
                                        <p:strVal val="visible"/>
                                      </p:to>
                                    </p:set>
                                    <p:animEffect transition="in" filter="strips(downLeft)">
                                      <p:cBhvr>
                                        <p:cTn id="15" dur="500"/>
                                        <p:tgtEl>
                                          <p:spTgt spid="13824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8242">
                                            <p:txEl>
                                              <p:pRg st="5" end="5"/>
                                            </p:txEl>
                                          </p:spTgt>
                                        </p:tgtEl>
                                        <p:attrNameLst>
                                          <p:attrName>style.visibility</p:attrName>
                                        </p:attrNameLst>
                                      </p:cBhvr>
                                      <p:to>
                                        <p:strVal val="visible"/>
                                      </p:to>
                                    </p:set>
                                    <p:animEffect transition="in" filter="strips(downLeft)">
                                      <p:cBhvr>
                                        <p:cTn id="18" dur="500"/>
                                        <p:tgtEl>
                                          <p:spTgt spid="13824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8244">
                                            <p:txEl>
                                              <p:pRg st="0" end="0"/>
                                            </p:txEl>
                                          </p:spTgt>
                                        </p:tgtEl>
                                        <p:attrNameLst>
                                          <p:attrName>style.visibility</p:attrName>
                                        </p:attrNameLst>
                                      </p:cBhvr>
                                      <p:to>
                                        <p:strVal val="visible"/>
                                      </p:to>
                                    </p:set>
                                    <p:animEffect transition="in" filter="strips(downLeft)">
                                      <p:cBhvr>
                                        <p:cTn id="23" dur="500"/>
                                        <p:tgtEl>
                                          <p:spTgt spid="138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utoUpdateAnimBg="0"/>
      <p:bldP spid="13824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2">
            <a:extLst>
              <a:ext uri="{FF2B5EF4-FFF2-40B4-BE49-F238E27FC236}">
                <a16:creationId xmlns:a16="http://schemas.microsoft.com/office/drawing/2014/main" id="{350B5D5C-99F6-3DD9-2A80-86FC624C87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FB2C7D-B0BE-1546-A2EC-41C7C40EBC5B}" type="slidenum">
              <a:rPr lang="nl-NL" altLang="fr-FR" sz="1400"/>
              <a:pPr eaLnBrk="1" hangingPunct="1"/>
              <a:t>15</a:t>
            </a:fld>
            <a:endParaRPr lang="nl-NL" altLang="fr-FR" sz="1400"/>
          </a:p>
        </p:txBody>
      </p:sp>
      <p:sp>
        <p:nvSpPr>
          <p:cNvPr id="102402" name="Text Box 2">
            <a:extLst>
              <a:ext uri="{FF2B5EF4-FFF2-40B4-BE49-F238E27FC236}">
                <a16:creationId xmlns:a16="http://schemas.microsoft.com/office/drawing/2014/main" id="{BC433D99-992F-D360-582E-7244649655D4}"/>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haine</a:t>
            </a:r>
          </a:p>
          <a:p>
            <a:pPr>
              <a:buSzPct val="75000"/>
              <a:buFontTx/>
              <a:buChar char="•"/>
            </a:pPr>
            <a:r>
              <a:rPr lang="fr-FR" altLang="fr-FR" sz="1600" i="1">
                <a:latin typeface="Verdana" panose="020B0604030504040204" pitchFamily="34" charset="0"/>
              </a:rPr>
              <a:t> envie</a:t>
            </a:r>
          </a:p>
          <a:p>
            <a:pPr>
              <a:buSzPct val="75000"/>
              <a:buFontTx/>
              <a:buChar char="•"/>
            </a:pPr>
            <a:r>
              <a:rPr lang="fr-FR" altLang="fr-FR" sz="1600" i="1">
                <a:latin typeface="Verdana" panose="020B0604030504040204" pitchFamily="34" charset="0"/>
              </a:rPr>
              <a:t> jalousie</a:t>
            </a:r>
          </a:p>
          <a:p>
            <a:r>
              <a:rPr lang="fr-FR" altLang="fr-FR" sz="1600" b="1">
                <a:latin typeface="Verdana" panose="020B0604030504040204" pitchFamily="34" charset="0"/>
              </a:rPr>
              <a:t>Le potentiel positif du Houx:</a:t>
            </a:r>
          </a:p>
          <a:p>
            <a:pPr>
              <a:buSzPct val="75000"/>
              <a:buFontTx/>
              <a:buChar char="•"/>
            </a:pPr>
            <a:r>
              <a:rPr lang="fr-FR" altLang="fr-FR" sz="1600" i="1">
                <a:latin typeface="Verdana" panose="020B0604030504040204" pitchFamily="34" charset="0"/>
              </a:rPr>
              <a:t> une personne au cœur généreux, capable de donner sans rien demander en retour. C'est une personne compatissante, affectueuse et attachante</a:t>
            </a:r>
            <a:endParaRPr lang="fr-FR" altLang="fr-FR" sz="1600" b="1">
              <a:latin typeface="Verdana" panose="020B0604030504040204" pitchFamily="34" charset="0"/>
            </a:endParaRPr>
          </a:p>
        </p:txBody>
      </p:sp>
      <p:sp>
        <p:nvSpPr>
          <p:cNvPr id="102403" name="Text Box 3">
            <a:extLst>
              <a:ext uri="{FF2B5EF4-FFF2-40B4-BE49-F238E27FC236}">
                <a16:creationId xmlns:a16="http://schemas.microsoft.com/office/drawing/2014/main" id="{2C054E93-4DB1-1E61-2715-67A50D2DA63A}"/>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Holly</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Houx</a:t>
            </a:r>
          </a:p>
        </p:txBody>
      </p:sp>
      <p:sp>
        <p:nvSpPr>
          <p:cNvPr id="102404" name="Text Box 4">
            <a:extLst>
              <a:ext uri="{FF2B5EF4-FFF2-40B4-BE49-F238E27FC236}">
                <a16:creationId xmlns:a16="http://schemas.microsoft.com/office/drawing/2014/main" id="{12B15C68-D483-334D-EE5F-AE45389AA715}"/>
              </a:ext>
            </a:extLst>
          </p:cNvPr>
          <p:cNvSpPr txBox="1">
            <a:spLocks noChangeArrowheads="1"/>
          </p:cNvSpPr>
          <p:nvPr/>
        </p:nvSpPr>
        <p:spPr bwMode="auto">
          <a:xfrm>
            <a:off x="395288" y="3933825"/>
            <a:ext cx="8280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caractère négatif du Houx est dévoré de haine, d'envie et de jalousie.</a:t>
            </a:r>
            <a:r>
              <a:rPr lang="fr-FR" altLang="fr-FR" sz="1600">
                <a:latin typeface="Verdana" panose="020B0604030504040204" pitchFamily="34" charset="0"/>
              </a:rPr>
              <a:t> Souffrant peut-être inconsciemment d'insécurité, ces personnes sont méfiantes et agressives. Elles sont incapables d'aimer et vivent dans un état de colère permanente envers les autres.</a:t>
            </a:r>
            <a:br>
              <a:rPr lang="en-GB" altLang="fr-FR" sz="1600">
                <a:latin typeface="Verdana" panose="020B0604030504040204" pitchFamily="34" charset="0"/>
              </a:rPr>
            </a:br>
            <a:r>
              <a:rPr lang="fr-FR" altLang="fr-FR" sz="1600">
                <a:latin typeface="Verdana" panose="020B0604030504040204" pitchFamily="34" charset="0"/>
              </a:rPr>
              <a:t>Elles ont tendance à avoir mauvais caractère, un cœur de pierre, sont même cruelles et parfois violentes. Intérieurement elles souffrent - souvent sans raison valable. Elles ont souvent souffert d'un manque d'amour ou d'une blessure émotionnelle dans leur enfance et ont de ce fait fermé leur cœur.</a:t>
            </a:r>
            <a:br>
              <a:rPr lang="en-GB" altLang="fr-FR" sz="1600">
                <a:latin typeface="Verdana" panose="020B0604030504040204" pitchFamily="34" charset="0"/>
              </a:rPr>
            </a:br>
            <a:r>
              <a:rPr lang="fr-FR" altLang="fr-FR" sz="1600">
                <a:latin typeface="Verdana" panose="020B0604030504040204" pitchFamily="34" charset="0"/>
              </a:rPr>
              <a:t>Le Houx est la Fleur de Bach qui convient aux enfants jaloux de leurs frères et sœurs.</a:t>
            </a:r>
            <a:endParaRPr lang="nl-NL" altLang="fr-FR" sz="1600">
              <a:latin typeface="Verdana" panose="020B0604030504040204" pitchFamily="34" charset="0"/>
            </a:endParaRPr>
          </a:p>
        </p:txBody>
      </p:sp>
      <p:sp>
        <p:nvSpPr>
          <p:cNvPr id="29702" name="Text Box 5">
            <a:extLst>
              <a:ext uri="{FF2B5EF4-FFF2-40B4-BE49-F238E27FC236}">
                <a16:creationId xmlns:a16="http://schemas.microsoft.com/office/drawing/2014/main" id="{4F882825-428B-3545-A966-2907A071F568}"/>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02407" name="Picture 7">
            <a:extLst>
              <a:ext uri="{FF2B5EF4-FFF2-40B4-BE49-F238E27FC236}">
                <a16:creationId xmlns:a16="http://schemas.microsoft.com/office/drawing/2014/main" id="{69915AF4-25F4-F772-4D51-2A09357F804E}"/>
              </a:ext>
            </a:extLst>
          </p:cNvPr>
          <p:cNvPicPr>
            <a:picLocks noChangeAspect="1" noChangeArrowheads="1"/>
          </p:cNvPicPr>
          <p:nvPr/>
        </p:nvPicPr>
        <p:blipFill>
          <a:blip r:embed="rId2"/>
          <a:srcRect/>
          <a:stretch>
            <a:fillRect/>
          </a:stretch>
        </p:blipFill>
        <p:spPr bwMode="auto">
          <a:xfrm>
            <a:off x="466725" y="1700213"/>
            <a:ext cx="1879600" cy="1884362"/>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strips(downLeft)">
                                      <p:cBhvr>
                                        <p:cTn id="7" dur="500"/>
                                        <p:tgtEl>
                                          <p:spTgt spid="102407"/>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2402">
                                            <p:txEl>
                                              <p:pRg st="0" end="0"/>
                                            </p:txEl>
                                          </p:spTgt>
                                        </p:tgtEl>
                                        <p:attrNameLst>
                                          <p:attrName>style.visibility</p:attrName>
                                        </p:attrNameLst>
                                      </p:cBhvr>
                                      <p:to>
                                        <p:strVal val="visible"/>
                                      </p:to>
                                    </p:set>
                                    <p:animEffect transition="in" filter="strips(downLeft)">
                                      <p:cBhvr>
                                        <p:cTn id="11" dur="500"/>
                                        <p:tgtEl>
                                          <p:spTgt spid="102402">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2402">
                                            <p:txEl>
                                              <p:pRg st="1" end="1"/>
                                            </p:txEl>
                                          </p:spTgt>
                                        </p:tgtEl>
                                        <p:attrNameLst>
                                          <p:attrName>style.visibility</p:attrName>
                                        </p:attrNameLst>
                                      </p:cBhvr>
                                      <p:to>
                                        <p:strVal val="visible"/>
                                      </p:to>
                                    </p:set>
                                    <p:animEffect transition="in" filter="strips(downLeft)">
                                      <p:cBhvr>
                                        <p:cTn id="14" dur="500"/>
                                        <p:tgtEl>
                                          <p:spTgt spid="102402">
                                            <p:txEl>
                                              <p:pRg st="1" end="1"/>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02402">
                                            <p:txEl>
                                              <p:pRg st="2" end="2"/>
                                            </p:txEl>
                                          </p:spTgt>
                                        </p:tgtEl>
                                        <p:attrNameLst>
                                          <p:attrName>style.visibility</p:attrName>
                                        </p:attrNameLst>
                                      </p:cBhvr>
                                      <p:to>
                                        <p:strVal val="visible"/>
                                      </p:to>
                                    </p:set>
                                    <p:animEffect transition="in" filter="strips(downLeft)">
                                      <p:cBhvr>
                                        <p:cTn id="17" dur="500"/>
                                        <p:tgtEl>
                                          <p:spTgt spid="102402">
                                            <p:txEl>
                                              <p:pRg st="2" end="2"/>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2402">
                                            <p:txEl>
                                              <p:pRg st="3" end="3"/>
                                            </p:txEl>
                                          </p:spTgt>
                                        </p:tgtEl>
                                        <p:attrNameLst>
                                          <p:attrName>style.visibility</p:attrName>
                                        </p:attrNameLst>
                                      </p:cBhvr>
                                      <p:to>
                                        <p:strVal val="visible"/>
                                      </p:to>
                                    </p:set>
                                    <p:animEffect transition="in" filter="strips(downLeft)">
                                      <p:cBhvr>
                                        <p:cTn id="20" dur="500"/>
                                        <p:tgtEl>
                                          <p:spTgt spid="10240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102402">
                                            <p:txEl>
                                              <p:pRg st="4" end="4"/>
                                            </p:txEl>
                                          </p:spTgt>
                                        </p:tgtEl>
                                        <p:attrNameLst>
                                          <p:attrName>style.visibility</p:attrName>
                                        </p:attrNameLst>
                                      </p:cBhvr>
                                      <p:to>
                                        <p:strVal val="visible"/>
                                      </p:to>
                                    </p:set>
                                    <p:animEffect transition="in" filter="strips(downLeft)">
                                      <p:cBhvr>
                                        <p:cTn id="25" dur="500"/>
                                        <p:tgtEl>
                                          <p:spTgt spid="102402">
                                            <p:txEl>
                                              <p:pRg st="4" end="4"/>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02402">
                                            <p:txEl>
                                              <p:pRg st="5" end="5"/>
                                            </p:txEl>
                                          </p:spTgt>
                                        </p:tgtEl>
                                        <p:attrNameLst>
                                          <p:attrName>style.visibility</p:attrName>
                                        </p:attrNameLst>
                                      </p:cBhvr>
                                      <p:to>
                                        <p:strVal val="visible"/>
                                      </p:to>
                                    </p:set>
                                    <p:animEffect transition="in" filter="strips(downLeft)">
                                      <p:cBhvr>
                                        <p:cTn id="28" dur="500"/>
                                        <p:tgtEl>
                                          <p:spTgt spid="102402">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2404">
                                            <p:txEl>
                                              <p:pRg st="0" end="0"/>
                                            </p:txEl>
                                          </p:spTgt>
                                        </p:tgtEl>
                                        <p:attrNameLst>
                                          <p:attrName>style.visibility</p:attrName>
                                        </p:attrNameLst>
                                      </p:cBhvr>
                                      <p:to>
                                        <p:strVal val="visible"/>
                                      </p:to>
                                    </p:set>
                                    <p:animEffect transition="in" filter="strips(downLeft)">
                                      <p:cBhvr>
                                        <p:cTn id="33" dur="500"/>
                                        <p:tgtEl>
                                          <p:spTgt spid="102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p:bldP spid="10240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2">
            <a:extLst>
              <a:ext uri="{FF2B5EF4-FFF2-40B4-BE49-F238E27FC236}">
                <a16:creationId xmlns:a16="http://schemas.microsoft.com/office/drawing/2014/main" id="{A885F8C2-223F-161A-9DD4-6C64B3D7F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6E30FB-B350-0947-9CB6-D298C5F50697}" type="slidenum">
              <a:rPr lang="nl-NL" altLang="fr-FR" sz="1400"/>
              <a:pPr eaLnBrk="1" hangingPunct="1"/>
              <a:t>16</a:t>
            </a:fld>
            <a:endParaRPr lang="nl-NL" altLang="fr-FR" sz="1400"/>
          </a:p>
        </p:txBody>
      </p:sp>
      <p:sp>
        <p:nvSpPr>
          <p:cNvPr id="139266" name="Text Box 2">
            <a:extLst>
              <a:ext uri="{FF2B5EF4-FFF2-40B4-BE49-F238E27FC236}">
                <a16:creationId xmlns:a16="http://schemas.microsoft.com/office/drawing/2014/main" id="{1297EF2A-A4FA-A556-E47B-1407D63A1477}"/>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nostalgie, parle du passé</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Chèvrefeuille:</a:t>
            </a:r>
          </a:p>
          <a:p>
            <a:pPr>
              <a:buSzPct val="75000"/>
              <a:buFontTx/>
              <a:buChar char="•"/>
            </a:pPr>
            <a:r>
              <a:rPr lang="fr-FR" altLang="fr-FR" sz="1600" i="1">
                <a:latin typeface="Verdana" panose="020B0604030504040204" pitchFamily="34" charset="0"/>
              </a:rPr>
              <a:t> la capacité de vivre dans le présent</a:t>
            </a:r>
            <a:r>
              <a:rPr lang="fr-FR" altLang="fr-FR" sz="1600" b="1">
                <a:latin typeface="Verdana" panose="020B0604030504040204" pitchFamily="34" charset="0"/>
              </a:rPr>
              <a:t> </a:t>
            </a:r>
          </a:p>
          <a:p>
            <a:pPr>
              <a:buSzPct val="75000"/>
            </a:pPr>
            <a:endParaRPr lang="fr-FR" altLang="fr-FR" sz="1600">
              <a:latin typeface="Verdana" panose="020B0604030504040204" pitchFamily="34" charset="0"/>
            </a:endParaRPr>
          </a:p>
        </p:txBody>
      </p:sp>
      <p:sp>
        <p:nvSpPr>
          <p:cNvPr id="139267" name="Text Box 3">
            <a:extLst>
              <a:ext uri="{FF2B5EF4-FFF2-40B4-BE49-F238E27FC236}">
                <a16:creationId xmlns:a16="http://schemas.microsoft.com/office/drawing/2014/main" id="{467BA048-9222-74FA-6384-1B5DC0590915}"/>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Honeysuckle</a:t>
            </a:r>
            <a:endParaRPr lang="nl-NL" altLang="fr-FR" i="1">
              <a:latin typeface="Verdana" panose="020B0604030504040204" pitchFamily="34" charset="0"/>
            </a:endParaRPr>
          </a:p>
          <a:p>
            <a:pPr>
              <a:lnSpc>
                <a:spcPct val="110000"/>
              </a:lnSpc>
            </a:pPr>
            <a:r>
              <a:rPr lang="fr-FR" altLang="fr-FR" sz="1600">
                <a:latin typeface="Helvetica" pitchFamily="2" charset="0"/>
              </a:rPr>
              <a:t>Chèvrefeuille</a:t>
            </a:r>
          </a:p>
        </p:txBody>
      </p:sp>
      <p:sp>
        <p:nvSpPr>
          <p:cNvPr id="139268" name="Text Box 4">
            <a:extLst>
              <a:ext uri="{FF2B5EF4-FFF2-40B4-BE49-F238E27FC236}">
                <a16:creationId xmlns:a16="http://schemas.microsoft.com/office/drawing/2014/main" id="{1043782D-FE99-8CCD-8717-1BF2AB99DC1B}"/>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a:t>
            </a:r>
            <a:r>
              <a:rPr lang="fr-FR" altLang="fr-FR" sz="1600">
                <a:latin typeface="Verdana" panose="020B0604030504040204" pitchFamily="34" charset="0"/>
              </a:rPr>
              <a:t> </a:t>
            </a:r>
            <a:r>
              <a:rPr lang="fr-FR" altLang="fr-FR" sz="1600" b="1">
                <a:latin typeface="Verdana" panose="020B0604030504040204" pitchFamily="34" charset="0"/>
              </a:rPr>
              <a:t>Chèvrefeuille combat l'attachement excessif aux souvenirs du passé.</a:t>
            </a:r>
            <a:r>
              <a:rPr lang="fr-FR" altLang="fr-FR" sz="1600">
                <a:latin typeface="Verdana" panose="020B0604030504040204" pitchFamily="34" charset="0"/>
              </a:rPr>
              <a:t> Les personnes qui ont besoin de Chèvrefeuille ont tendance à vivre dans le passé, dans un état nostalgique ou mélancolique. Elles sont remplies de regrets mais incapables de changer les circonstances présentes étant donné qu'elles se remémorent toujours le passé.</a:t>
            </a:r>
            <a:r>
              <a:rPr lang="nl-NL" altLang="fr-FR" sz="1600">
                <a:latin typeface="Verdana" panose="020B0604030504040204" pitchFamily="34" charset="0"/>
              </a:rPr>
              <a:t> </a:t>
            </a:r>
          </a:p>
        </p:txBody>
      </p:sp>
      <p:sp>
        <p:nvSpPr>
          <p:cNvPr id="30726" name="Text Box 5">
            <a:extLst>
              <a:ext uri="{FF2B5EF4-FFF2-40B4-BE49-F238E27FC236}">
                <a16:creationId xmlns:a16="http://schemas.microsoft.com/office/drawing/2014/main" id="{91647C0F-18EC-8E0C-EFCD-50EFF0846413}"/>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9272" name="Picture 8" descr="HONEYSUCKLE-juiste">
            <a:extLst>
              <a:ext uri="{FF2B5EF4-FFF2-40B4-BE49-F238E27FC236}">
                <a16:creationId xmlns:a16="http://schemas.microsoft.com/office/drawing/2014/main" id="{B2E5EEB6-6D04-3E56-E08B-38AA9ACB559F}"/>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strips(downLeft)">
                                      <p:cBhvr>
                                        <p:cTn id="7" dur="500"/>
                                        <p:tgtEl>
                                          <p:spTgt spid="13926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9266">
                                            <p:txEl>
                                              <p:pRg st="1" end="1"/>
                                            </p:txEl>
                                          </p:spTgt>
                                        </p:tgtEl>
                                        <p:attrNameLst>
                                          <p:attrName>style.visibility</p:attrName>
                                        </p:attrNameLst>
                                      </p:cBhvr>
                                      <p:to>
                                        <p:strVal val="visible"/>
                                      </p:to>
                                    </p:set>
                                    <p:animEffect transition="in" filter="strips(downLeft)">
                                      <p:cBhvr>
                                        <p:cTn id="10" dur="500"/>
                                        <p:tgtEl>
                                          <p:spTgt spid="13926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9266">
                                            <p:txEl>
                                              <p:pRg st="4" end="4"/>
                                            </p:txEl>
                                          </p:spTgt>
                                        </p:tgtEl>
                                        <p:attrNameLst>
                                          <p:attrName>style.visibility</p:attrName>
                                        </p:attrNameLst>
                                      </p:cBhvr>
                                      <p:to>
                                        <p:strVal val="visible"/>
                                      </p:to>
                                    </p:set>
                                    <p:animEffect transition="in" filter="strips(downLeft)">
                                      <p:cBhvr>
                                        <p:cTn id="15" dur="500"/>
                                        <p:tgtEl>
                                          <p:spTgt spid="13926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9266">
                                            <p:txEl>
                                              <p:pRg st="5" end="5"/>
                                            </p:txEl>
                                          </p:spTgt>
                                        </p:tgtEl>
                                        <p:attrNameLst>
                                          <p:attrName>style.visibility</p:attrName>
                                        </p:attrNameLst>
                                      </p:cBhvr>
                                      <p:to>
                                        <p:strVal val="visible"/>
                                      </p:to>
                                    </p:set>
                                    <p:animEffect transition="in" filter="strips(downLeft)">
                                      <p:cBhvr>
                                        <p:cTn id="18" dur="500"/>
                                        <p:tgtEl>
                                          <p:spTgt spid="13926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9268">
                                            <p:txEl>
                                              <p:pRg st="0" end="0"/>
                                            </p:txEl>
                                          </p:spTgt>
                                        </p:tgtEl>
                                        <p:attrNameLst>
                                          <p:attrName>style.visibility</p:attrName>
                                        </p:attrNameLst>
                                      </p:cBhvr>
                                      <p:to>
                                        <p:strVal val="visible"/>
                                      </p:to>
                                    </p:set>
                                    <p:animEffect transition="in" filter="strips(downLeft)">
                                      <p:cBhvr>
                                        <p:cTn id="23" dur="500"/>
                                        <p:tgtEl>
                                          <p:spTgt spid="139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autoUpdateAnimBg="0"/>
      <p:bldP spid="13926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2">
            <a:extLst>
              <a:ext uri="{FF2B5EF4-FFF2-40B4-BE49-F238E27FC236}">
                <a16:creationId xmlns:a16="http://schemas.microsoft.com/office/drawing/2014/main" id="{B1F9C49E-9526-F17D-8EF9-65FEDDFA44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05C236E-782D-E64B-8C0F-D3B575203773}" type="slidenum">
              <a:rPr lang="nl-NL" altLang="fr-FR" sz="1400"/>
              <a:pPr eaLnBrk="1" hangingPunct="1"/>
              <a:t>17</a:t>
            </a:fld>
            <a:endParaRPr lang="nl-NL" altLang="fr-FR" sz="1400"/>
          </a:p>
        </p:txBody>
      </p:sp>
      <p:sp>
        <p:nvSpPr>
          <p:cNvPr id="140290" name="Text Box 2">
            <a:extLst>
              <a:ext uri="{FF2B5EF4-FFF2-40B4-BE49-F238E27FC236}">
                <a16:creationId xmlns:a16="http://schemas.microsoft.com/office/drawing/2014/main" id="{D40225F7-B935-E037-4668-A6474AC01ECD}"/>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lassitude, difficulté à démarrer</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Charme:</a:t>
            </a:r>
          </a:p>
          <a:p>
            <a:pPr>
              <a:buSzPct val="75000"/>
              <a:buFontTx/>
              <a:buChar char="•"/>
            </a:pPr>
            <a:r>
              <a:rPr lang="fr-FR" altLang="fr-FR" sz="1600" i="1">
                <a:latin typeface="Verdana" panose="020B0604030504040204" pitchFamily="34" charset="0"/>
              </a:rPr>
              <a:t> la certitude d'avoir en soi la force et la capacité d'affronter le travail quotidien</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40291" name="Text Box 3">
            <a:extLst>
              <a:ext uri="{FF2B5EF4-FFF2-40B4-BE49-F238E27FC236}">
                <a16:creationId xmlns:a16="http://schemas.microsoft.com/office/drawing/2014/main" id="{654649BD-9060-2B69-356D-2CA2C4923770}"/>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Hornbeam</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Charme</a:t>
            </a:r>
          </a:p>
        </p:txBody>
      </p:sp>
      <p:sp>
        <p:nvSpPr>
          <p:cNvPr id="140292" name="Text Box 4">
            <a:extLst>
              <a:ext uri="{FF2B5EF4-FFF2-40B4-BE49-F238E27FC236}">
                <a16:creationId xmlns:a16="http://schemas.microsoft.com/office/drawing/2014/main" id="{FE6ECFDF-67AB-97C3-ED52-18EA8314E6E8}"/>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Charme s'adresse à la lassitude morale</a:t>
            </a:r>
            <a:r>
              <a:rPr lang="fr-FR" altLang="fr-FR" sz="1600">
                <a:latin typeface="Verdana" panose="020B0604030504040204" pitchFamily="34" charset="0"/>
              </a:rPr>
              <a:t> plutôt que physique, à ceux qui se réveillent incertains de pouvoir faire face au travail de la journée. Ils ont du mal à affronter les problèmes ou les tâches quotidiennes, bien qu'en fait ils parviennent généralement à tout accomplir.</a:t>
            </a:r>
            <a:endParaRPr lang="nl-NL" altLang="fr-FR" sz="1600">
              <a:latin typeface="Verdana" panose="020B0604030504040204" pitchFamily="34" charset="0"/>
            </a:endParaRPr>
          </a:p>
        </p:txBody>
      </p:sp>
      <p:sp>
        <p:nvSpPr>
          <p:cNvPr id="31750" name="Text Box 5">
            <a:extLst>
              <a:ext uri="{FF2B5EF4-FFF2-40B4-BE49-F238E27FC236}">
                <a16:creationId xmlns:a16="http://schemas.microsoft.com/office/drawing/2014/main" id="{D99C9822-88A4-00EE-8955-997792A54D7B}"/>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0296" name="Picture 8" descr="HORNBEAM-juiste">
            <a:extLst>
              <a:ext uri="{FF2B5EF4-FFF2-40B4-BE49-F238E27FC236}">
                <a16:creationId xmlns:a16="http://schemas.microsoft.com/office/drawing/2014/main" id="{A8BABEEA-3BBD-18DA-330C-1253D207F2B0}"/>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Effect transition="in" filter="strips(downLeft)">
                                      <p:cBhvr>
                                        <p:cTn id="7" dur="500"/>
                                        <p:tgtEl>
                                          <p:spTgt spid="14029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0290">
                                            <p:txEl>
                                              <p:pRg st="1" end="1"/>
                                            </p:txEl>
                                          </p:spTgt>
                                        </p:tgtEl>
                                        <p:attrNameLst>
                                          <p:attrName>style.visibility</p:attrName>
                                        </p:attrNameLst>
                                      </p:cBhvr>
                                      <p:to>
                                        <p:strVal val="visible"/>
                                      </p:to>
                                    </p:set>
                                    <p:animEffect transition="in" filter="strips(downLeft)">
                                      <p:cBhvr>
                                        <p:cTn id="10" dur="500"/>
                                        <p:tgtEl>
                                          <p:spTgt spid="14029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animEffect transition="in" filter="strips(downLeft)">
                                      <p:cBhvr>
                                        <p:cTn id="15" dur="500"/>
                                        <p:tgtEl>
                                          <p:spTgt spid="140290">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0290">
                                            <p:txEl>
                                              <p:pRg st="5" end="5"/>
                                            </p:txEl>
                                          </p:spTgt>
                                        </p:tgtEl>
                                        <p:attrNameLst>
                                          <p:attrName>style.visibility</p:attrName>
                                        </p:attrNameLst>
                                      </p:cBhvr>
                                      <p:to>
                                        <p:strVal val="visible"/>
                                      </p:to>
                                    </p:set>
                                    <p:animEffect transition="in" filter="strips(downLeft)">
                                      <p:cBhvr>
                                        <p:cTn id="18" dur="500"/>
                                        <p:tgtEl>
                                          <p:spTgt spid="14029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0292">
                                            <p:txEl>
                                              <p:pRg st="0" end="0"/>
                                            </p:txEl>
                                          </p:spTgt>
                                        </p:tgtEl>
                                        <p:attrNameLst>
                                          <p:attrName>style.visibility</p:attrName>
                                        </p:attrNameLst>
                                      </p:cBhvr>
                                      <p:to>
                                        <p:strVal val="visible"/>
                                      </p:to>
                                    </p:set>
                                    <p:animEffect transition="in" filter="strips(downLeft)">
                                      <p:cBhvr>
                                        <p:cTn id="23" dur="500"/>
                                        <p:tgtEl>
                                          <p:spTgt spid="140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autoUpdateAnimBg="0"/>
      <p:bldP spid="14029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2">
            <a:extLst>
              <a:ext uri="{FF2B5EF4-FFF2-40B4-BE49-F238E27FC236}">
                <a16:creationId xmlns:a16="http://schemas.microsoft.com/office/drawing/2014/main" id="{4C2E82AF-D049-25F0-55AF-79E51ADE4A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3DA01B-F669-BF49-B15F-8361507BB934}" type="slidenum">
              <a:rPr lang="nl-NL" altLang="fr-FR" sz="1400"/>
              <a:pPr eaLnBrk="1" hangingPunct="1"/>
              <a:t>18</a:t>
            </a:fld>
            <a:endParaRPr lang="nl-NL" altLang="fr-FR" sz="1400"/>
          </a:p>
        </p:txBody>
      </p:sp>
      <p:sp>
        <p:nvSpPr>
          <p:cNvPr id="101378" name="Text Box 2">
            <a:extLst>
              <a:ext uri="{FF2B5EF4-FFF2-40B4-BE49-F238E27FC236}">
                <a16:creationId xmlns:a16="http://schemas.microsoft.com/office/drawing/2014/main" id="{E16E055F-6B14-245B-FA05-087CEFECC887}"/>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impatient, irritable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Impatiente:</a:t>
            </a:r>
          </a:p>
          <a:p>
            <a:pPr>
              <a:buSzPct val="75000"/>
              <a:buFontTx/>
              <a:buChar char="•"/>
            </a:pPr>
            <a:r>
              <a:rPr lang="fr-FR" altLang="fr-FR" sz="1600" i="1">
                <a:latin typeface="Verdana" panose="020B0604030504040204" pitchFamily="34" charset="0"/>
              </a:rPr>
              <a:t> quelqu'un de décidé, d'intelligent et de spontané mais dont les pensées et les actions sont plus pondérées. Il est détendu et d'humeur agréable avec les autres</a:t>
            </a:r>
            <a:endParaRPr lang="fr-FR" altLang="fr-FR" sz="1600" b="1">
              <a:latin typeface="Verdana" panose="020B0604030504040204" pitchFamily="34" charset="0"/>
            </a:endParaRPr>
          </a:p>
        </p:txBody>
      </p:sp>
      <p:sp>
        <p:nvSpPr>
          <p:cNvPr id="101379" name="Text Box 3">
            <a:extLst>
              <a:ext uri="{FF2B5EF4-FFF2-40B4-BE49-F238E27FC236}">
                <a16:creationId xmlns:a16="http://schemas.microsoft.com/office/drawing/2014/main" id="{FFBC9D6B-55FB-1C7B-CF73-6E3D4BC976EF}"/>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Impatiens</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Impatiente</a:t>
            </a:r>
          </a:p>
        </p:txBody>
      </p:sp>
      <p:sp>
        <p:nvSpPr>
          <p:cNvPr id="101381" name="Text Box 5">
            <a:extLst>
              <a:ext uri="{FF2B5EF4-FFF2-40B4-BE49-F238E27FC236}">
                <a16:creationId xmlns:a16="http://schemas.microsoft.com/office/drawing/2014/main" id="{2718D3EA-6911-B453-467C-D9FA98A590C8}"/>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L’Impatiens convient à ceux qui, impatients et nerveux, s'irritent facilement.</a:t>
            </a:r>
            <a:r>
              <a:rPr lang="fr-FR" altLang="fr-FR" sz="1600">
                <a:latin typeface="Verdana" panose="020B0604030504040204" pitchFamily="34" charset="0"/>
              </a:rPr>
              <a:t> Le caractère négatif de Impatience veut que tout se fasse tout de suite. Énergiques mais tendues, ces personnes agissent, pensent et parlent rapidement. Elles sont capables et efficaces mais irritées et frustrées par des collègues qui manquent de rapidité, et elles préfèrent donc travailler seules. Elles sont indépendantes, détestent perdre leur temps et il faut toujours qu'elles finissent les phrases des autres.</a:t>
            </a:r>
            <a:r>
              <a:rPr lang="nl-NL" altLang="fr-FR" sz="1600">
                <a:latin typeface="Verdana" panose="020B0604030504040204" pitchFamily="34" charset="0"/>
              </a:rPr>
              <a:t> </a:t>
            </a:r>
          </a:p>
        </p:txBody>
      </p:sp>
      <p:sp>
        <p:nvSpPr>
          <p:cNvPr id="32774" name="Text Box 6">
            <a:extLst>
              <a:ext uri="{FF2B5EF4-FFF2-40B4-BE49-F238E27FC236}">
                <a16:creationId xmlns:a16="http://schemas.microsoft.com/office/drawing/2014/main" id="{91052668-691E-30A1-0F16-A5E85445DF3F}"/>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01383" name="Picture 7">
            <a:extLst>
              <a:ext uri="{FF2B5EF4-FFF2-40B4-BE49-F238E27FC236}">
                <a16:creationId xmlns:a16="http://schemas.microsoft.com/office/drawing/2014/main" id="{4FEAF2F1-29C7-79D6-716B-13C7C5B633CE}"/>
              </a:ext>
            </a:extLst>
          </p:cNvPr>
          <p:cNvPicPr>
            <a:picLocks noChangeAspect="1" noChangeArrowheads="1"/>
          </p:cNvPicPr>
          <p:nvPr/>
        </p:nvPicPr>
        <p:blipFill>
          <a:blip r:embed="rId2"/>
          <a:srcRect/>
          <a:stretch>
            <a:fillRect/>
          </a:stretch>
        </p:blipFill>
        <p:spPr bwMode="auto">
          <a:xfrm>
            <a:off x="466725" y="1700213"/>
            <a:ext cx="1878013" cy="1882775"/>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strips(downLeft)">
                                      <p:cBhvr>
                                        <p:cTn id="7" dur="500"/>
                                        <p:tgtEl>
                                          <p:spTgt spid="101383"/>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1378">
                                            <p:txEl>
                                              <p:pRg st="0" end="0"/>
                                            </p:txEl>
                                          </p:spTgt>
                                        </p:tgtEl>
                                        <p:attrNameLst>
                                          <p:attrName>style.visibility</p:attrName>
                                        </p:attrNameLst>
                                      </p:cBhvr>
                                      <p:to>
                                        <p:strVal val="visible"/>
                                      </p:to>
                                    </p:set>
                                    <p:animEffect transition="in" filter="strips(downLeft)">
                                      <p:cBhvr>
                                        <p:cTn id="11" dur="500"/>
                                        <p:tgtEl>
                                          <p:spTgt spid="101378">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1378">
                                            <p:txEl>
                                              <p:pRg st="1" end="1"/>
                                            </p:txEl>
                                          </p:spTgt>
                                        </p:tgtEl>
                                        <p:attrNameLst>
                                          <p:attrName>style.visibility</p:attrName>
                                        </p:attrNameLst>
                                      </p:cBhvr>
                                      <p:to>
                                        <p:strVal val="visible"/>
                                      </p:to>
                                    </p:set>
                                    <p:animEffect transition="in" filter="strips(downLeft)">
                                      <p:cBhvr>
                                        <p:cTn id="14" dur="500"/>
                                        <p:tgtEl>
                                          <p:spTgt spid="10137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01378">
                                            <p:txEl>
                                              <p:pRg st="4" end="4"/>
                                            </p:txEl>
                                          </p:spTgt>
                                        </p:tgtEl>
                                        <p:attrNameLst>
                                          <p:attrName>style.visibility</p:attrName>
                                        </p:attrNameLst>
                                      </p:cBhvr>
                                      <p:to>
                                        <p:strVal val="visible"/>
                                      </p:to>
                                    </p:set>
                                    <p:animEffect transition="in" filter="strips(downLeft)">
                                      <p:cBhvr>
                                        <p:cTn id="19" dur="500"/>
                                        <p:tgtEl>
                                          <p:spTgt spid="101378">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01378">
                                            <p:txEl>
                                              <p:pRg st="5" end="5"/>
                                            </p:txEl>
                                          </p:spTgt>
                                        </p:tgtEl>
                                        <p:attrNameLst>
                                          <p:attrName>style.visibility</p:attrName>
                                        </p:attrNameLst>
                                      </p:cBhvr>
                                      <p:to>
                                        <p:strVal val="visible"/>
                                      </p:to>
                                    </p:set>
                                    <p:animEffect transition="in" filter="strips(downLeft)">
                                      <p:cBhvr>
                                        <p:cTn id="22" dur="500"/>
                                        <p:tgtEl>
                                          <p:spTgt spid="10137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1381">
                                            <p:txEl>
                                              <p:pRg st="0" end="0"/>
                                            </p:txEl>
                                          </p:spTgt>
                                        </p:tgtEl>
                                        <p:attrNameLst>
                                          <p:attrName>style.visibility</p:attrName>
                                        </p:attrNameLst>
                                      </p:cBhvr>
                                      <p:to>
                                        <p:strVal val="visible"/>
                                      </p:to>
                                    </p:set>
                                    <p:animEffect transition="in" filter="strips(downLeft)">
                                      <p:cBhvr>
                                        <p:cTn id="27" dur="500"/>
                                        <p:tgtEl>
                                          <p:spTgt spid="101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p:bldP spid="10138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2">
            <a:extLst>
              <a:ext uri="{FF2B5EF4-FFF2-40B4-BE49-F238E27FC236}">
                <a16:creationId xmlns:a16="http://schemas.microsoft.com/office/drawing/2014/main" id="{E252E4BC-CE34-3B49-6A4A-67686E0A5C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5EB893-AFC8-9D40-98BA-77F3E2692B34}" type="slidenum">
              <a:rPr lang="nl-NL" altLang="fr-FR" sz="1400"/>
              <a:pPr eaLnBrk="1" hangingPunct="1"/>
              <a:t>19</a:t>
            </a:fld>
            <a:endParaRPr lang="nl-NL" altLang="fr-FR" sz="1400"/>
          </a:p>
        </p:txBody>
      </p:sp>
      <p:sp>
        <p:nvSpPr>
          <p:cNvPr id="94210" name="Text Box 2">
            <a:extLst>
              <a:ext uri="{FF2B5EF4-FFF2-40B4-BE49-F238E27FC236}">
                <a16:creationId xmlns:a16="http://schemas.microsoft.com/office/drawing/2014/main" id="{D82C4E4E-5B56-26F7-ED85-D0ACC27BD35A}"/>
              </a:ext>
            </a:extLst>
          </p:cNvPr>
          <p:cNvSpPr txBox="1">
            <a:spLocks noChangeArrowheads="1"/>
          </p:cNvSpPr>
          <p:nvPr/>
        </p:nvSpPr>
        <p:spPr bwMode="auto">
          <a:xfrm>
            <a:off x="2627313" y="1628775"/>
            <a:ext cx="63373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manque de confiance en soi</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Mélèze:</a:t>
            </a:r>
          </a:p>
          <a:p>
            <a:pPr>
              <a:buSzPct val="75000"/>
              <a:buFontTx/>
              <a:buChar char="•"/>
            </a:pPr>
            <a:r>
              <a:rPr lang="fr-FR" altLang="fr-FR" sz="1600" i="1">
                <a:latin typeface="Verdana" panose="020B0604030504040204" pitchFamily="34" charset="0"/>
              </a:rPr>
              <a:t>les personnes déterminées, capables, avec un amour-propre réaliste, qui ne s'inquiètent pas de l'échec ou de la réussite</a:t>
            </a:r>
            <a:r>
              <a:rPr lang="fr-FR" altLang="fr-FR" sz="1600" b="1">
                <a:latin typeface="Verdana" panose="020B0604030504040204" pitchFamily="34" charset="0"/>
              </a:rPr>
              <a:t> </a:t>
            </a:r>
            <a:br>
              <a:rPr lang="fr-FR" altLang="fr-FR" sz="1600" b="1">
                <a:latin typeface="Verdana" panose="020B0604030504040204" pitchFamily="34" charset="0"/>
              </a:rPr>
            </a:br>
            <a:endParaRPr lang="fr-FR" altLang="fr-FR" sz="1600" b="1">
              <a:latin typeface="Verdana" panose="020B0604030504040204" pitchFamily="34" charset="0"/>
            </a:endParaRPr>
          </a:p>
        </p:txBody>
      </p:sp>
      <p:sp>
        <p:nvSpPr>
          <p:cNvPr id="94211" name="Text Box 3">
            <a:extLst>
              <a:ext uri="{FF2B5EF4-FFF2-40B4-BE49-F238E27FC236}">
                <a16:creationId xmlns:a16="http://schemas.microsoft.com/office/drawing/2014/main" id="{233DF445-D59F-7456-D1D8-3FA4E55B82EE}"/>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Larch</a:t>
            </a:r>
            <a:endParaRPr lang="nl-NL" altLang="fr-FR" i="1">
              <a:latin typeface="Verdana" panose="020B0604030504040204" pitchFamily="34" charset="0"/>
            </a:endParaRPr>
          </a:p>
          <a:p>
            <a:pPr>
              <a:lnSpc>
                <a:spcPct val="110000"/>
              </a:lnSpc>
            </a:pPr>
            <a:r>
              <a:rPr lang="fr-FR" altLang="fr-FR" sz="1600">
                <a:latin typeface="Helvetica" pitchFamily="2" charset="0"/>
              </a:rPr>
              <a:t>Mélèze</a:t>
            </a:r>
          </a:p>
        </p:txBody>
      </p:sp>
      <p:sp>
        <p:nvSpPr>
          <p:cNvPr id="94213" name="Text Box 5">
            <a:extLst>
              <a:ext uri="{FF2B5EF4-FFF2-40B4-BE49-F238E27FC236}">
                <a16:creationId xmlns:a16="http://schemas.microsoft.com/office/drawing/2014/main" id="{A097F55A-BBB4-F70E-1F6E-55F41EDFB8EF}"/>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Mélèze s’adresse au manque de confiance en soi</a:t>
            </a:r>
            <a:r>
              <a:rPr lang="fr-FR" altLang="fr-FR" sz="1600">
                <a:latin typeface="Verdana" panose="020B0604030504040204" pitchFamily="34" charset="0"/>
              </a:rPr>
              <a:t>, à ceux qui ne veulent même pas essayer car ils sont sûrs d'échouer. Bien que souffrant d'un complexe d'infériorité, ils admirent sans aucune jalousie ceux qui réussissent. En fait, ils savent en leur for intérieur qu'ils possèdent des capacités potentielles mais refusent de les faire valoir, évitant ainsi tout risque d'échec</a:t>
            </a:r>
            <a:r>
              <a:rPr lang="nl-NL" altLang="fr-FR" sz="1600">
                <a:latin typeface="Verdana" panose="020B0604030504040204" pitchFamily="34" charset="0"/>
              </a:rPr>
              <a:t>.</a:t>
            </a:r>
          </a:p>
        </p:txBody>
      </p:sp>
      <p:sp>
        <p:nvSpPr>
          <p:cNvPr id="33798" name="Text Box 6">
            <a:extLst>
              <a:ext uri="{FF2B5EF4-FFF2-40B4-BE49-F238E27FC236}">
                <a16:creationId xmlns:a16="http://schemas.microsoft.com/office/drawing/2014/main" id="{DAC90E15-A02A-AA07-511B-ED1A2BF0D21B}"/>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94215" name="Picture 7">
            <a:extLst>
              <a:ext uri="{FF2B5EF4-FFF2-40B4-BE49-F238E27FC236}">
                <a16:creationId xmlns:a16="http://schemas.microsoft.com/office/drawing/2014/main" id="{C7191B1D-6899-754D-A4CB-13FEC546170D}"/>
              </a:ext>
            </a:extLst>
          </p:cNvPr>
          <p:cNvPicPr>
            <a:picLocks noChangeAspect="1" noChangeArrowheads="1"/>
          </p:cNvPicPr>
          <p:nvPr/>
        </p:nvPicPr>
        <p:blipFill>
          <a:blip r:embed="rId2"/>
          <a:srcRect/>
          <a:stretch>
            <a:fillRect/>
          </a:stretch>
        </p:blipFill>
        <p:spPr bwMode="auto">
          <a:xfrm>
            <a:off x="466725" y="1700213"/>
            <a:ext cx="1879600" cy="1874837"/>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strips(downLeft)">
                                      <p:cBhvr>
                                        <p:cTn id="7" dur="500"/>
                                        <p:tgtEl>
                                          <p:spTgt spid="94215"/>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4210">
                                            <p:txEl>
                                              <p:pRg st="0" end="0"/>
                                            </p:txEl>
                                          </p:spTgt>
                                        </p:tgtEl>
                                        <p:attrNameLst>
                                          <p:attrName>style.visibility</p:attrName>
                                        </p:attrNameLst>
                                      </p:cBhvr>
                                      <p:to>
                                        <p:strVal val="visible"/>
                                      </p:to>
                                    </p:set>
                                    <p:animEffect transition="in" filter="strips(downLeft)">
                                      <p:cBhvr>
                                        <p:cTn id="11" dur="500"/>
                                        <p:tgtEl>
                                          <p:spTgt spid="94210">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4210">
                                            <p:txEl>
                                              <p:pRg st="1" end="1"/>
                                            </p:txEl>
                                          </p:spTgt>
                                        </p:tgtEl>
                                        <p:attrNameLst>
                                          <p:attrName>style.visibility</p:attrName>
                                        </p:attrNameLst>
                                      </p:cBhvr>
                                      <p:to>
                                        <p:strVal val="visible"/>
                                      </p:to>
                                    </p:set>
                                    <p:animEffect transition="in" filter="strips(downLeft)">
                                      <p:cBhvr>
                                        <p:cTn id="14" dur="500"/>
                                        <p:tgtEl>
                                          <p:spTgt spid="9421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94210">
                                            <p:txEl>
                                              <p:pRg st="4" end="4"/>
                                            </p:txEl>
                                          </p:spTgt>
                                        </p:tgtEl>
                                        <p:attrNameLst>
                                          <p:attrName>style.visibility</p:attrName>
                                        </p:attrNameLst>
                                      </p:cBhvr>
                                      <p:to>
                                        <p:strVal val="visible"/>
                                      </p:to>
                                    </p:set>
                                    <p:animEffect transition="in" filter="strips(downLeft)">
                                      <p:cBhvr>
                                        <p:cTn id="19" dur="500"/>
                                        <p:tgtEl>
                                          <p:spTgt spid="94210">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94210">
                                            <p:txEl>
                                              <p:pRg st="5" end="5"/>
                                            </p:txEl>
                                          </p:spTgt>
                                        </p:tgtEl>
                                        <p:attrNameLst>
                                          <p:attrName>style.visibility</p:attrName>
                                        </p:attrNameLst>
                                      </p:cBhvr>
                                      <p:to>
                                        <p:strVal val="visible"/>
                                      </p:to>
                                    </p:set>
                                    <p:animEffect transition="in" filter="strips(downLeft)">
                                      <p:cBhvr>
                                        <p:cTn id="22" dur="500"/>
                                        <p:tgtEl>
                                          <p:spTgt spid="9421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4213">
                                            <p:txEl>
                                              <p:pRg st="0" end="0"/>
                                            </p:txEl>
                                          </p:spTgt>
                                        </p:tgtEl>
                                        <p:attrNameLst>
                                          <p:attrName>style.visibility</p:attrName>
                                        </p:attrNameLst>
                                      </p:cBhvr>
                                      <p:to>
                                        <p:strVal val="visible"/>
                                      </p:to>
                                    </p:set>
                                    <p:animEffect transition="in" filter="strips(downLeft)">
                                      <p:cBhvr>
                                        <p:cTn id="27" dur="500"/>
                                        <p:tgtEl>
                                          <p:spTgt spid="942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utoUpdateAnimBg="0"/>
      <p:bldP spid="9421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a:extLst>
              <a:ext uri="{FF2B5EF4-FFF2-40B4-BE49-F238E27FC236}">
                <a16:creationId xmlns:a16="http://schemas.microsoft.com/office/drawing/2014/main" id="{441F893F-88CB-80E6-66E3-E4525714A9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AEE0223-A12C-8C44-AD26-EE81DAAF5B40}" type="slidenum">
              <a:rPr lang="nl-NL" altLang="fr-FR" sz="1400"/>
              <a:pPr eaLnBrk="1" hangingPunct="1"/>
              <a:t>2</a:t>
            </a:fld>
            <a:endParaRPr lang="nl-NL" altLang="fr-FR" sz="1400"/>
          </a:p>
        </p:txBody>
      </p:sp>
      <p:sp>
        <p:nvSpPr>
          <p:cNvPr id="123906" name="Text Box 2">
            <a:extLst>
              <a:ext uri="{FF2B5EF4-FFF2-40B4-BE49-F238E27FC236}">
                <a16:creationId xmlns:a16="http://schemas.microsoft.com/office/drawing/2014/main" id="{F922798C-8225-218A-1E33-2EB28A0DE134}"/>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crainte vague et imprécise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Tremble:</a:t>
            </a:r>
          </a:p>
          <a:p>
            <a:pPr>
              <a:buSzPct val="75000"/>
              <a:buFontTx/>
              <a:buChar char="•"/>
            </a:pPr>
            <a:r>
              <a:rPr lang="fr-FR" altLang="fr-FR" sz="1600" i="1">
                <a:latin typeface="Verdana" panose="020B0604030504040204" pitchFamily="34" charset="0"/>
              </a:rPr>
              <a:t> un sentiment de paix intérieure, de sécurité et de libération de toute peur.</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23907" name="Text Box 3">
            <a:extLst>
              <a:ext uri="{FF2B5EF4-FFF2-40B4-BE49-F238E27FC236}">
                <a16:creationId xmlns:a16="http://schemas.microsoft.com/office/drawing/2014/main" id="{CD8D61DD-6358-DF13-325A-E134138ABF69}"/>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Aspen</a:t>
            </a:r>
            <a:endParaRPr lang="nl-NL" sz="2400" i="1">
              <a:latin typeface="Verdana" charset="0"/>
              <a:ea typeface="Times" charset="0"/>
              <a:cs typeface="Times" charset="0"/>
            </a:endParaRPr>
          </a:p>
          <a:p>
            <a:pPr eaLnBrk="0" hangingPunct="0">
              <a:lnSpc>
                <a:spcPct val="110000"/>
              </a:lnSpc>
              <a:defRPr/>
            </a:pPr>
            <a:r>
              <a:rPr lang="nl-NL" sz="1600">
                <a:latin typeface="Helvetica" charset="0"/>
                <a:ea typeface="Times" charset="0"/>
                <a:cs typeface="Times" charset="0"/>
              </a:rPr>
              <a:t>Tremble</a:t>
            </a:r>
          </a:p>
        </p:txBody>
      </p:sp>
      <p:sp>
        <p:nvSpPr>
          <p:cNvPr id="123908" name="Text Box 4">
            <a:extLst>
              <a:ext uri="{FF2B5EF4-FFF2-40B4-BE49-F238E27FC236}">
                <a16:creationId xmlns:a16="http://schemas.microsoft.com/office/drawing/2014/main" id="{920A1959-35A3-B95F-0161-A124C29F0215}"/>
              </a:ext>
            </a:extLst>
          </p:cNvPr>
          <p:cNvSpPr txBox="1">
            <a:spLocks noChangeArrowheads="1"/>
          </p:cNvSpPr>
          <p:nvPr/>
        </p:nvSpPr>
        <p:spPr bwMode="auto">
          <a:xfrm>
            <a:off x="395288" y="3933825"/>
            <a:ext cx="8280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Tremble convient à ceux qui, sans raison particulière, sont saisis de peurs et d'inquiétudes soudaines</a:t>
            </a:r>
            <a:r>
              <a:rPr lang="fr-FR" altLang="fr-FR" sz="1600">
                <a:latin typeface="Verdana" panose="020B0604030504040204" pitchFamily="34" charset="0"/>
              </a:rPr>
              <a:t>, et qui peuvent donc être généralement tendus et anxieux.</a:t>
            </a:r>
            <a:endParaRPr lang="nl-NL" altLang="fr-FR" sz="1600">
              <a:latin typeface="Verdana" panose="020B0604030504040204" pitchFamily="34" charset="0"/>
            </a:endParaRPr>
          </a:p>
        </p:txBody>
      </p:sp>
      <p:sp>
        <p:nvSpPr>
          <p:cNvPr id="16390" name="Text Box 5">
            <a:extLst>
              <a:ext uri="{FF2B5EF4-FFF2-40B4-BE49-F238E27FC236}">
                <a16:creationId xmlns:a16="http://schemas.microsoft.com/office/drawing/2014/main" id="{9D9BAE60-D7DD-73F2-76EF-DC9A6BFC8376}"/>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3912" name="Picture 8">
            <a:extLst>
              <a:ext uri="{FF2B5EF4-FFF2-40B4-BE49-F238E27FC236}">
                <a16:creationId xmlns:a16="http://schemas.microsoft.com/office/drawing/2014/main" id="{201BBE03-D301-0927-4708-CDBF7E73E87D}"/>
              </a:ext>
            </a:extLst>
          </p:cNvPr>
          <p:cNvPicPr>
            <a:picLocks noChangeAspect="1" noChangeArrowheads="1"/>
          </p:cNvPicPr>
          <p:nvPr/>
        </p:nvPicPr>
        <p:blipFill>
          <a:blip r:embed="rId2"/>
          <a:srcRect/>
          <a:stretch>
            <a:fillRect/>
          </a:stretch>
        </p:blipFill>
        <p:spPr bwMode="auto">
          <a:xfrm>
            <a:off x="466725" y="1698625"/>
            <a:ext cx="1885950" cy="187960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strips(downLeft)">
                                      <p:cBhvr>
                                        <p:cTn id="7" dur="500"/>
                                        <p:tgtEl>
                                          <p:spTgt spid="12390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3906">
                                            <p:txEl>
                                              <p:pRg st="1" end="1"/>
                                            </p:txEl>
                                          </p:spTgt>
                                        </p:tgtEl>
                                        <p:attrNameLst>
                                          <p:attrName>style.visibility</p:attrName>
                                        </p:attrNameLst>
                                      </p:cBhvr>
                                      <p:to>
                                        <p:strVal val="visible"/>
                                      </p:to>
                                    </p:set>
                                    <p:animEffect transition="in" filter="strips(downLeft)">
                                      <p:cBhvr>
                                        <p:cTn id="10" dur="500"/>
                                        <p:tgtEl>
                                          <p:spTgt spid="12390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3906">
                                            <p:txEl>
                                              <p:pRg st="4" end="4"/>
                                            </p:txEl>
                                          </p:spTgt>
                                        </p:tgtEl>
                                        <p:attrNameLst>
                                          <p:attrName>style.visibility</p:attrName>
                                        </p:attrNameLst>
                                      </p:cBhvr>
                                      <p:to>
                                        <p:strVal val="visible"/>
                                      </p:to>
                                    </p:set>
                                    <p:animEffect transition="in" filter="strips(downLeft)">
                                      <p:cBhvr>
                                        <p:cTn id="15" dur="500"/>
                                        <p:tgtEl>
                                          <p:spTgt spid="12390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3906">
                                            <p:txEl>
                                              <p:pRg st="5" end="5"/>
                                            </p:txEl>
                                          </p:spTgt>
                                        </p:tgtEl>
                                        <p:attrNameLst>
                                          <p:attrName>style.visibility</p:attrName>
                                        </p:attrNameLst>
                                      </p:cBhvr>
                                      <p:to>
                                        <p:strVal val="visible"/>
                                      </p:to>
                                    </p:set>
                                    <p:animEffect transition="in" filter="strips(downLeft)">
                                      <p:cBhvr>
                                        <p:cTn id="18" dur="500"/>
                                        <p:tgtEl>
                                          <p:spTgt spid="12390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3908">
                                            <p:txEl>
                                              <p:pRg st="0" end="0"/>
                                            </p:txEl>
                                          </p:spTgt>
                                        </p:tgtEl>
                                        <p:attrNameLst>
                                          <p:attrName>style.visibility</p:attrName>
                                        </p:attrNameLst>
                                      </p:cBhvr>
                                      <p:to>
                                        <p:strVal val="visible"/>
                                      </p:to>
                                    </p:set>
                                    <p:animEffect transition="in" filter="strips(downLeft)">
                                      <p:cBhvr>
                                        <p:cTn id="23" dur="500"/>
                                        <p:tgtEl>
                                          <p:spTgt spid="1239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p:bldP spid="12390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2">
            <a:extLst>
              <a:ext uri="{FF2B5EF4-FFF2-40B4-BE49-F238E27FC236}">
                <a16:creationId xmlns:a16="http://schemas.microsoft.com/office/drawing/2014/main" id="{6F245FD3-5B2A-ECA1-7730-4ADF7427AD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77D955D-344D-144F-9CCF-CD789EE761A2}" type="slidenum">
              <a:rPr lang="nl-NL" altLang="fr-FR" sz="1400"/>
              <a:pPr eaLnBrk="1" hangingPunct="1"/>
              <a:t>20</a:t>
            </a:fld>
            <a:endParaRPr lang="nl-NL" altLang="fr-FR" sz="1400"/>
          </a:p>
        </p:txBody>
      </p:sp>
      <p:sp>
        <p:nvSpPr>
          <p:cNvPr id="95234" name="Text Box 2">
            <a:extLst>
              <a:ext uri="{FF2B5EF4-FFF2-40B4-BE49-F238E27FC236}">
                <a16:creationId xmlns:a16="http://schemas.microsoft.com/office/drawing/2014/main" id="{15BCC696-27FF-D6F2-735D-DD9A5B719516}"/>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peur de choses défini</a:t>
            </a:r>
            <a:r>
              <a:rPr lang="en-GB" altLang="fr-FR" sz="1600" i="1">
                <a:latin typeface="Verdana" panose="020B0604030504040204" pitchFamily="34" charset="0"/>
              </a:rPr>
              <a:t>es</a:t>
            </a:r>
            <a:endParaRPr lang="fr-FR" altLang="fr-FR" sz="1600" i="1">
              <a:latin typeface="Verdana" panose="020B0604030504040204" pitchFamily="34" charset="0"/>
            </a:endParaRP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Mimule:</a:t>
            </a:r>
          </a:p>
          <a:p>
            <a:pPr>
              <a:buSzPct val="75000"/>
              <a:buFontTx/>
              <a:buChar char="•"/>
            </a:pPr>
            <a:r>
              <a:rPr lang="fr-FR" altLang="fr-FR" sz="1600" i="1">
                <a:latin typeface="Verdana" panose="020B0604030504040204" pitchFamily="34" charset="0"/>
              </a:rPr>
              <a:t> une personnalité dotée d'un courage calme qui affronte les épreuves et les difficultés avec humour et assurance</a:t>
            </a:r>
            <a:r>
              <a:rPr lang="fr-FR" altLang="fr-FR" sz="1600" b="1">
                <a:latin typeface="Verdana" panose="020B0604030504040204" pitchFamily="34" charset="0"/>
              </a:rPr>
              <a:t> </a:t>
            </a:r>
            <a:br>
              <a:rPr lang="fr-FR" altLang="fr-FR" sz="1600" b="1">
                <a:latin typeface="Verdana" panose="020B0604030504040204" pitchFamily="34" charset="0"/>
              </a:rPr>
            </a:br>
            <a:endParaRPr lang="fr-FR" altLang="fr-FR" sz="1600" b="1">
              <a:latin typeface="Verdana" panose="020B0604030504040204" pitchFamily="34" charset="0"/>
            </a:endParaRPr>
          </a:p>
        </p:txBody>
      </p:sp>
      <p:sp>
        <p:nvSpPr>
          <p:cNvPr id="95235" name="Text Box 3">
            <a:extLst>
              <a:ext uri="{FF2B5EF4-FFF2-40B4-BE49-F238E27FC236}">
                <a16:creationId xmlns:a16="http://schemas.microsoft.com/office/drawing/2014/main" id="{D42D5771-2F90-4219-2300-5AEA6A8FEB17}"/>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Mimulus</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Mimule</a:t>
            </a:r>
          </a:p>
        </p:txBody>
      </p:sp>
      <p:sp>
        <p:nvSpPr>
          <p:cNvPr id="95237" name="Text Box 5">
            <a:extLst>
              <a:ext uri="{FF2B5EF4-FFF2-40B4-BE49-F238E27FC236}">
                <a16:creationId xmlns:a16="http://schemas.microsoft.com/office/drawing/2014/main" id="{B820A2B7-4AD5-3B61-90D9-E2CA4CA73D10}"/>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Mimule est pour une peur dont on connaît la cause</a:t>
            </a:r>
            <a:r>
              <a:rPr lang="fr-FR" altLang="fr-FR" sz="1600">
                <a:latin typeface="Verdana" panose="020B0604030504040204" pitchFamily="34" charset="0"/>
              </a:rPr>
              <a:t>, notamment la peur d'une maladie, de la mort, des accidents, de la souffrance, du noir, de l'humidité, du froid, de la pauvreté, des autres, des animaux, des araignées, de parler en public, de perdre ses amis ou son emploi, du dentiste, etc... Ceux qui en souffrent sont parfois dotés de talents ou de dons artistiques, mais ils sont aussi timides et réservés et quelquefois incapables de s'exprimer en compagnie des autres.</a:t>
            </a:r>
            <a:r>
              <a:rPr lang="nl-NL" altLang="fr-FR" sz="1600">
                <a:latin typeface="Verdana" panose="020B0604030504040204" pitchFamily="34" charset="0"/>
              </a:rPr>
              <a:t>  </a:t>
            </a:r>
          </a:p>
        </p:txBody>
      </p:sp>
      <p:sp>
        <p:nvSpPr>
          <p:cNvPr id="34822" name="Text Box 6">
            <a:extLst>
              <a:ext uri="{FF2B5EF4-FFF2-40B4-BE49-F238E27FC236}">
                <a16:creationId xmlns:a16="http://schemas.microsoft.com/office/drawing/2014/main" id="{241DA2DC-0055-A4BD-DAB7-03ADAEBE49FF}"/>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95239" name="Picture 7">
            <a:extLst>
              <a:ext uri="{FF2B5EF4-FFF2-40B4-BE49-F238E27FC236}">
                <a16:creationId xmlns:a16="http://schemas.microsoft.com/office/drawing/2014/main" id="{EB953C3D-370C-8A16-FBDF-442C1127D8E6}"/>
              </a:ext>
            </a:extLst>
          </p:cNvPr>
          <p:cNvPicPr>
            <a:picLocks noChangeAspect="1" noChangeArrowheads="1"/>
          </p:cNvPicPr>
          <p:nvPr/>
        </p:nvPicPr>
        <p:blipFill>
          <a:blip r:embed="rId2"/>
          <a:srcRect/>
          <a:stretch>
            <a:fillRect/>
          </a:stretch>
        </p:blipFill>
        <p:spPr bwMode="auto">
          <a:xfrm>
            <a:off x="466725" y="1700213"/>
            <a:ext cx="1868488" cy="1871662"/>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5239"/>
                                        </p:tgtEl>
                                        <p:attrNameLst>
                                          <p:attrName>style.visibility</p:attrName>
                                        </p:attrNameLst>
                                      </p:cBhvr>
                                      <p:to>
                                        <p:strVal val="visible"/>
                                      </p:to>
                                    </p:set>
                                    <p:animEffect transition="in" filter="strips(downLeft)">
                                      <p:cBhvr>
                                        <p:cTn id="7" dur="500"/>
                                        <p:tgtEl>
                                          <p:spTgt spid="9523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5234">
                                            <p:txEl>
                                              <p:pRg st="0" end="0"/>
                                            </p:txEl>
                                          </p:spTgt>
                                        </p:tgtEl>
                                        <p:attrNameLst>
                                          <p:attrName>style.visibility</p:attrName>
                                        </p:attrNameLst>
                                      </p:cBhvr>
                                      <p:to>
                                        <p:strVal val="visible"/>
                                      </p:to>
                                    </p:set>
                                    <p:animEffect transition="in" filter="strips(downLeft)">
                                      <p:cBhvr>
                                        <p:cTn id="11" dur="500"/>
                                        <p:tgtEl>
                                          <p:spTgt spid="95234">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5234">
                                            <p:txEl>
                                              <p:pRg st="1" end="1"/>
                                            </p:txEl>
                                          </p:spTgt>
                                        </p:tgtEl>
                                        <p:attrNameLst>
                                          <p:attrName>style.visibility</p:attrName>
                                        </p:attrNameLst>
                                      </p:cBhvr>
                                      <p:to>
                                        <p:strVal val="visible"/>
                                      </p:to>
                                    </p:set>
                                    <p:animEffect transition="in" filter="strips(downLeft)">
                                      <p:cBhvr>
                                        <p:cTn id="14" dur="500"/>
                                        <p:tgtEl>
                                          <p:spTgt spid="9523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95234">
                                            <p:txEl>
                                              <p:pRg st="4" end="4"/>
                                            </p:txEl>
                                          </p:spTgt>
                                        </p:tgtEl>
                                        <p:attrNameLst>
                                          <p:attrName>style.visibility</p:attrName>
                                        </p:attrNameLst>
                                      </p:cBhvr>
                                      <p:to>
                                        <p:strVal val="visible"/>
                                      </p:to>
                                    </p:set>
                                    <p:animEffect transition="in" filter="strips(downLeft)">
                                      <p:cBhvr>
                                        <p:cTn id="19" dur="500"/>
                                        <p:tgtEl>
                                          <p:spTgt spid="95234">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95234">
                                            <p:txEl>
                                              <p:pRg st="5" end="5"/>
                                            </p:txEl>
                                          </p:spTgt>
                                        </p:tgtEl>
                                        <p:attrNameLst>
                                          <p:attrName>style.visibility</p:attrName>
                                        </p:attrNameLst>
                                      </p:cBhvr>
                                      <p:to>
                                        <p:strVal val="visible"/>
                                      </p:to>
                                    </p:set>
                                    <p:animEffect transition="in" filter="strips(downLeft)">
                                      <p:cBhvr>
                                        <p:cTn id="22" dur="500"/>
                                        <p:tgtEl>
                                          <p:spTgt spid="9523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5237">
                                            <p:txEl>
                                              <p:pRg st="0" end="0"/>
                                            </p:txEl>
                                          </p:spTgt>
                                        </p:tgtEl>
                                        <p:attrNameLst>
                                          <p:attrName>style.visibility</p:attrName>
                                        </p:attrNameLst>
                                      </p:cBhvr>
                                      <p:to>
                                        <p:strVal val="visible"/>
                                      </p:to>
                                    </p:set>
                                    <p:animEffect transition="in" filter="strips(downLeft)">
                                      <p:cBhvr>
                                        <p:cTn id="27" dur="500"/>
                                        <p:tgtEl>
                                          <p:spTgt spid="95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utoUpdateAnimBg="0"/>
      <p:bldP spid="9523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2">
            <a:extLst>
              <a:ext uri="{FF2B5EF4-FFF2-40B4-BE49-F238E27FC236}">
                <a16:creationId xmlns:a16="http://schemas.microsoft.com/office/drawing/2014/main" id="{1CAC0857-9EFD-1ED0-24FF-0A3137AF2E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502DEEC-CAE8-2844-A259-D736CA419498}" type="slidenum">
              <a:rPr lang="nl-NL" altLang="fr-FR" sz="1400"/>
              <a:pPr eaLnBrk="1" hangingPunct="1"/>
              <a:t>21</a:t>
            </a:fld>
            <a:endParaRPr lang="nl-NL" altLang="fr-FR" sz="1400"/>
          </a:p>
        </p:txBody>
      </p:sp>
      <p:sp>
        <p:nvSpPr>
          <p:cNvPr id="135170" name="Text Box 2">
            <a:extLst>
              <a:ext uri="{FF2B5EF4-FFF2-40B4-BE49-F238E27FC236}">
                <a16:creationId xmlns:a16="http://schemas.microsoft.com/office/drawing/2014/main" id="{319C93D0-A165-4568-F29E-2220B35D2AE1}"/>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mélancolie sans raison apparente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Moutarde:</a:t>
            </a:r>
          </a:p>
          <a:p>
            <a:pPr>
              <a:buSzPct val="75000"/>
              <a:buFontTx/>
              <a:buChar char="•"/>
            </a:pPr>
            <a:r>
              <a:rPr lang="fr-FR" altLang="fr-FR" sz="1600" i="1">
                <a:latin typeface="Verdana" panose="020B0604030504040204" pitchFamily="34" charset="0"/>
              </a:rPr>
              <a:t> le retour de la joie, fortifiée par une paix et un équilibre intérieurs</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35171" name="Text Box 3">
            <a:extLst>
              <a:ext uri="{FF2B5EF4-FFF2-40B4-BE49-F238E27FC236}">
                <a16:creationId xmlns:a16="http://schemas.microsoft.com/office/drawing/2014/main" id="{F56B94C9-F0AF-5FB1-AE94-851159756664}"/>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Mustard</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Moutarde</a:t>
            </a:r>
          </a:p>
        </p:txBody>
      </p:sp>
      <p:sp>
        <p:nvSpPr>
          <p:cNvPr id="135172" name="Text Box 4">
            <a:extLst>
              <a:ext uri="{FF2B5EF4-FFF2-40B4-BE49-F238E27FC236}">
                <a16:creationId xmlns:a16="http://schemas.microsoft.com/office/drawing/2014/main" id="{84193495-2C6B-B5DF-E9B9-BB90330E1112}"/>
              </a:ext>
            </a:extLst>
          </p:cNvPr>
          <p:cNvSpPr txBox="1">
            <a:spLocks noChangeArrowheads="1"/>
          </p:cNvSpPr>
          <p:nvPr/>
        </p:nvSpPr>
        <p:spPr bwMode="auto">
          <a:xfrm>
            <a:off x="395288" y="3933825"/>
            <a:ext cx="8280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Moutarde s'adresse à la dépression soudaine qui s'abat tout d'un coup et disparaît tout aussi soudainement sans raison apparente.</a:t>
            </a:r>
            <a:r>
              <a:rPr lang="fr-FR" altLang="fr-FR" sz="1600">
                <a:latin typeface="Verdana" panose="020B0604030504040204" pitchFamily="34" charset="0"/>
              </a:rPr>
              <a:t> </a:t>
            </a:r>
            <a:r>
              <a:rPr lang="en-GB" altLang="fr-FR" sz="1600">
                <a:latin typeface="Verdana" panose="020B0604030504040204" pitchFamily="34" charset="0"/>
              </a:rPr>
              <a:t>Il</a:t>
            </a:r>
            <a:r>
              <a:rPr lang="fr-FR" altLang="fr-FR" sz="1600">
                <a:latin typeface="Verdana" panose="020B0604030504040204" pitchFamily="34" charset="0"/>
              </a:rPr>
              <a:t> peut s'agir d'une mélancolie très profonde</a:t>
            </a:r>
            <a:r>
              <a:rPr lang="nl-NL" altLang="fr-FR" sz="1600">
                <a:latin typeface="Verdana" panose="020B0604030504040204" pitchFamily="34" charset="0"/>
              </a:rPr>
              <a:t>.</a:t>
            </a:r>
          </a:p>
        </p:txBody>
      </p:sp>
      <p:sp>
        <p:nvSpPr>
          <p:cNvPr id="35846" name="Text Box 5">
            <a:extLst>
              <a:ext uri="{FF2B5EF4-FFF2-40B4-BE49-F238E27FC236}">
                <a16:creationId xmlns:a16="http://schemas.microsoft.com/office/drawing/2014/main" id="{5B20C14C-0CF4-6309-54C3-5CEDAC8D2B65}"/>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5176" name="Picture 8" descr="MUSTARD-juiste">
            <a:extLst>
              <a:ext uri="{FF2B5EF4-FFF2-40B4-BE49-F238E27FC236}">
                <a16:creationId xmlns:a16="http://schemas.microsoft.com/office/drawing/2014/main" id="{6D534DEA-2C51-3267-3B9D-C2CE90E8F9C7}"/>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no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strips(downLeft)">
                                      <p:cBhvr>
                                        <p:cTn id="7" dur="500"/>
                                        <p:tgtEl>
                                          <p:spTgt spid="13517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5170">
                                            <p:txEl>
                                              <p:pRg st="1" end="1"/>
                                            </p:txEl>
                                          </p:spTgt>
                                        </p:tgtEl>
                                        <p:attrNameLst>
                                          <p:attrName>style.visibility</p:attrName>
                                        </p:attrNameLst>
                                      </p:cBhvr>
                                      <p:to>
                                        <p:strVal val="visible"/>
                                      </p:to>
                                    </p:set>
                                    <p:animEffect transition="in" filter="strips(downLeft)">
                                      <p:cBhvr>
                                        <p:cTn id="10" dur="500"/>
                                        <p:tgtEl>
                                          <p:spTgt spid="13517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5170">
                                            <p:txEl>
                                              <p:pRg st="4" end="4"/>
                                            </p:txEl>
                                          </p:spTgt>
                                        </p:tgtEl>
                                        <p:attrNameLst>
                                          <p:attrName>style.visibility</p:attrName>
                                        </p:attrNameLst>
                                      </p:cBhvr>
                                      <p:to>
                                        <p:strVal val="visible"/>
                                      </p:to>
                                    </p:set>
                                    <p:animEffect transition="in" filter="strips(downLeft)">
                                      <p:cBhvr>
                                        <p:cTn id="15" dur="500"/>
                                        <p:tgtEl>
                                          <p:spTgt spid="135170">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5170">
                                            <p:txEl>
                                              <p:pRg st="5" end="5"/>
                                            </p:txEl>
                                          </p:spTgt>
                                        </p:tgtEl>
                                        <p:attrNameLst>
                                          <p:attrName>style.visibility</p:attrName>
                                        </p:attrNameLst>
                                      </p:cBhvr>
                                      <p:to>
                                        <p:strVal val="visible"/>
                                      </p:to>
                                    </p:set>
                                    <p:animEffect transition="in" filter="strips(downLeft)">
                                      <p:cBhvr>
                                        <p:cTn id="18" dur="500"/>
                                        <p:tgtEl>
                                          <p:spTgt spid="13517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5172">
                                            <p:txEl>
                                              <p:pRg st="0" end="0"/>
                                            </p:txEl>
                                          </p:spTgt>
                                        </p:tgtEl>
                                        <p:attrNameLst>
                                          <p:attrName>style.visibility</p:attrName>
                                        </p:attrNameLst>
                                      </p:cBhvr>
                                      <p:to>
                                        <p:strVal val="visible"/>
                                      </p:to>
                                    </p:set>
                                    <p:animEffect transition="in" filter="strips(downLeft)">
                                      <p:cBhvr>
                                        <p:cTn id="23" dur="500"/>
                                        <p:tgtEl>
                                          <p:spTgt spid="135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utoUpdateAnimBg="0"/>
      <p:bldP spid="13517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2">
            <a:extLst>
              <a:ext uri="{FF2B5EF4-FFF2-40B4-BE49-F238E27FC236}">
                <a16:creationId xmlns:a16="http://schemas.microsoft.com/office/drawing/2014/main" id="{2D4BD30E-5CED-D18E-647C-F4A96A5A14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5F9B5D-A666-8447-A293-E3D545D6AB5F}" type="slidenum">
              <a:rPr lang="nl-NL" altLang="fr-FR" sz="1400"/>
              <a:pPr eaLnBrk="1" hangingPunct="1"/>
              <a:t>22</a:t>
            </a:fld>
            <a:endParaRPr lang="nl-NL" altLang="fr-FR" sz="1400"/>
          </a:p>
        </p:txBody>
      </p:sp>
      <p:sp>
        <p:nvSpPr>
          <p:cNvPr id="141314" name="Text Box 2">
            <a:extLst>
              <a:ext uri="{FF2B5EF4-FFF2-40B4-BE49-F238E27FC236}">
                <a16:creationId xmlns:a16="http://schemas.microsoft.com/office/drawing/2014/main" id="{6CFBACC7-5EC4-A734-5401-D685951E017C}"/>
              </a:ext>
            </a:extLst>
          </p:cNvPr>
          <p:cNvSpPr txBox="1">
            <a:spLocks noChangeArrowheads="1"/>
          </p:cNvSpPr>
          <p:nvPr/>
        </p:nvSpPr>
        <p:spPr bwMode="auto">
          <a:xfrm>
            <a:off x="2627313" y="1628775"/>
            <a:ext cx="63373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bourreau de travail, lutte malgré tout</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Chêne:</a:t>
            </a:r>
          </a:p>
          <a:p>
            <a:pPr>
              <a:buSzPct val="75000"/>
              <a:buFontTx/>
              <a:buChar char="•"/>
            </a:pPr>
            <a:r>
              <a:rPr lang="fr-FR" altLang="fr-FR" sz="1600" i="1">
                <a:latin typeface="Verdana" panose="020B0604030504040204" pitchFamily="34" charset="0"/>
              </a:rPr>
              <a:t> u</a:t>
            </a:r>
            <a:r>
              <a:rPr lang="fr-FR" altLang="fr-FR" sz="1800" i="1"/>
              <a:t>ne personne généralement forte</a:t>
            </a:r>
            <a:endParaRPr lang="fr-FR" altLang="fr-FR" sz="1600">
              <a:latin typeface="Verdana" panose="020B0604030504040204" pitchFamily="34" charset="0"/>
            </a:endParaRPr>
          </a:p>
        </p:txBody>
      </p:sp>
      <p:sp>
        <p:nvSpPr>
          <p:cNvPr id="141315" name="Text Box 3">
            <a:extLst>
              <a:ext uri="{FF2B5EF4-FFF2-40B4-BE49-F238E27FC236}">
                <a16:creationId xmlns:a16="http://schemas.microsoft.com/office/drawing/2014/main" id="{CD066733-A7F3-73E5-DDE8-6ED724F4AFB6}"/>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Oak</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Chêne</a:t>
            </a:r>
          </a:p>
        </p:txBody>
      </p:sp>
      <p:sp>
        <p:nvSpPr>
          <p:cNvPr id="141316" name="Text Box 4">
            <a:extLst>
              <a:ext uri="{FF2B5EF4-FFF2-40B4-BE49-F238E27FC236}">
                <a16:creationId xmlns:a16="http://schemas.microsoft.com/office/drawing/2014/main" id="{C6252BDB-FC75-97D2-F815-94912C08E7B5}"/>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type Chêne est généralement fort et courageux.</a:t>
            </a:r>
            <a:r>
              <a:rPr lang="fr-FR" altLang="fr-FR" sz="1600">
                <a:latin typeface="Verdana" panose="020B0604030504040204" pitchFamily="34" charset="0"/>
              </a:rPr>
              <a:t> Il a besoin du Chêne lorsque ses forces intérieures l'abandonnent et que la fatigue prend le dessus. C'est un bourreau de travail qui ignore sa fatigue. Poussé par le sens du devoir, c'est quelqu'un de consciencieux, prêt à rendre service aux autres, et sur qui on peut toujours compter</a:t>
            </a:r>
            <a:r>
              <a:rPr lang="en-GB" altLang="fr-FR" sz="1600">
                <a:latin typeface="Verdana" panose="020B0604030504040204" pitchFamily="34" charset="0"/>
              </a:rPr>
              <a:t>.</a:t>
            </a:r>
            <a:endParaRPr lang="nl-NL" altLang="fr-FR" sz="1600">
              <a:latin typeface="Verdana" panose="020B0604030504040204" pitchFamily="34" charset="0"/>
            </a:endParaRPr>
          </a:p>
        </p:txBody>
      </p:sp>
      <p:sp>
        <p:nvSpPr>
          <p:cNvPr id="36870" name="Text Box 5">
            <a:extLst>
              <a:ext uri="{FF2B5EF4-FFF2-40B4-BE49-F238E27FC236}">
                <a16:creationId xmlns:a16="http://schemas.microsoft.com/office/drawing/2014/main" id="{0F0DC50B-AADB-D2FC-F2CB-64C5E8C1CCA6}"/>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1320" name="Picture 8" descr="OAK-juiste">
            <a:extLst>
              <a:ext uri="{FF2B5EF4-FFF2-40B4-BE49-F238E27FC236}">
                <a16:creationId xmlns:a16="http://schemas.microsoft.com/office/drawing/2014/main" id="{2F857B09-F31E-0B04-3014-17E1E454BF16}"/>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strips(downLeft)">
                                      <p:cBhvr>
                                        <p:cTn id="7" dur="500"/>
                                        <p:tgtEl>
                                          <p:spTgt spid="14131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1314">
                                            <p:txEl>
                                              <p:pRg st="1" end="1"/>
                                            </p:txEl>
                                          </p:spTgt>
                                        </p:tgtEl>
                                        <p:attrNameLst>
                                          <p:attrName>style.visibility</p:attrName>
                                        </p:attrNameLst>
                                      </p:cBhvr>
                                      <p:to>
                                        <p:strVal val="visible"/>
                                      </p:to>
                                    </p:set>
                                    <p:animEffect transition="in" filter="strips(downLeft)">
                                      <p:cBhvr>
                                        <p:cTn id="10" dur="500"/>
                                        <p:tgtEl>
                                          <p:spTgt spid="141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1314">
                                            <p:txEl>
                                              <p:pRg st="4" end="4"/>
                                            </p:txEl>
                                          </p:spTgt>
                                        </p:tgtEl>
                                        <p:attrNameLst>
                                          <p:attrName>style.visibility</p:attrName>
                                        </p:attrNameLst>
                                      </p:cBhvr>
                                      <p:to>
                                        <p:strVal val="visible"/>
                                      </p:to>
                                    </p:set>
                                    <p:animEffect transition="in" filter="strips(downLeft)">
                                      <p:cBhvr>
                                        <p:cTn id="15" dur="500"/>
                                        <p:tgtEl>
                                          <p:spTgt spid="14131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1314">
                                            <p:txEl>
                                              <p:pRg st="5" end="5"/>
                                            </p:txEl>
                                          </p:spTgt>
                                        </p:tgtEl>
                                        <p:attrNameLst>
                                          <p:attrName>style.visibility</p:attrName>
                                        </p:attrNameLst>
                                      </p:cBhvr>
                                      <p:to>
                                        <p:strVal val="visible"/>
                                      </p:to>
                                    </p:set>
                                    <p:animEffect transition="in" filter="strips(downLeft)">
                                      <p:cBhvr>
                                        <p:cTn id="18" dur="500"/>
                                        <p:tgtEl>
                                          <p:spTgt spid="14131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1316">
                                            <p:txEl>
                                              <p:pRg st="0" end="0"/>
                                            </p:txEl>
                                          </p:spTgt>
                                        </p:tgtEl>
                                        <p:attrNameLst>
                                          <p:attrName>style.visibility</p:attrName>
                                        </p:attrNameLst>
                                      </p:cBhvr>
                                      <p:to>
                                        <p:strVal val="visible"/>
                                      </p:to>
                                    </p:set>
                                    <p:animEffect transition="in" filter="strips(downLeft)">
                                      <p:cBhvr>
                                        <p:cTn id="23" dur="500"/>
                                        <p:tgtEl>
                                          <p:spTgt spid="141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autoUpdateAnimBg="0"/>
      <p:bldP spid="14131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2">
            <a:extLst>
              <a:ext uri="{FF2B5EF4-FFF2-40B4-BE49-F238E27FC236}">
                <a16:creationId xmlns:a16="http://schemas.microsoft.com/office/drawing/2014/main" id="{DBEA19DF-F8CE-DBC1-5E27-C183238EA2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7A4E8C6-F758-664E-8DB1-686A1AC06F83}" type="slidenum">
              <a:rPr lang="nl-NL" altLang="fr-FR" sz="1400"/>
              <a:pPr eaLnBrk="1" hangingPunct="1"/>
              <a:t>23</a:t>
            </a:fld>
            <a:endParaRPr lang="nl-NL" altLang="fr-FR" sz="1400"/>
          </a:p>
        </p:txBody>
      </p:sp>
      <p:sp>
        <p:nvSpPr>
          <p:cNvPr id="12291" name="Text Box 3">
            <a:extLst>
              <a:ext uri="{FF2B5EF4-FFF2-40B4-BE49-F238E27FC236}">
                <a16:creationId xmlns:a16="http://schemas.microsoft.com/office/drawing/2014/main" id="{AB1F6A49-A9C9-D4C1-8B0A-246C06F755A6}"/>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épuisement total, fatigue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Olive:</a:t>
            </a:r>
          </a:p>
          <a:p>
            <a:pPr>
              <a:buSzPct val="75000"/>
              <a:buFontTx/>
              <a:buChar char="•"/>
            </a:pPr>
            <a:r>
              <a:rPr lang="fr-FR" altLang="fr-FR" sz="1600" i="1">
                <a:latin typeface="Verdana" panose="020B0604030504040204" pitchFamily="34" charset="0"/>
              </a:rPr>
              <a:t> la restauration de la force, de la vitalité et du goût de vivre</a:t>
            </a:r>
          </a:p>
        </p:txBody>
      </p:sp>
      <p:sp>
        <p:nvSpPr>
          <p:cNvPr id="12299" name="Text Box 11">
            <a:extLst>
              <a:ext uri="{FF2B5EF4-FFF2-40B4-BE49-F238E27FC236}">
                <a16:creationId xmlns:a16="http://schemas.microsoft.com/office/drawing/2014/main" id="{6EF6FA7A-9887-2B42-C60E-5BB157A29C9E}"/>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Olive</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Olivier</a:t>
            </a:r>
          </a:p>
        </p:txBody>
      </p:sp>
      <p:pic>
        <p:nvPicPr>
          <p:cNvPr id="12306" name="Picture 18">
            <a:extLst>
              <a:ext uri="{FF2B5EF4-FFF2-40B4-BE49-F238E27FC236}">
                <a16:creationId xmlns:a16="http://schemas.microsoft.com/office/drawing/2014/main" id="{0E8D9B11-6E32-61B8-9D48-9AFBC4CB4E2D}"/>
              </a:ext>
            </a:extLst>
          </p:cNvPr>
          <p:cNvPicPr>
            <a:picLocks noChangeAspect="1" noChangeArrowheads="1"/>
          </p:cNvPicPr>
          <p:nvPr/>
        </p:nvPicPr>
        <p:blipFill>
          <a:blip r:embed="rId2"/>
          <a:srcRect/>
          <a:stretch>
            <a:fillRect/>
          </a:stretch>
        </p:blipFill>
        <p:spPr bwMode="auto">
          <a:xfrm>
            <a:off x="468313" y="1698625"/>
            <a:ext cx="1871662" cy="1863725"/>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
        <p:nvSpPr>
          <p:cNvPr id="84997" name="Text Box 5">
            <a:extLst>
              <a:ext uri="{FF2B5EF4-FFF2-40B4-BE49-F238E27FC236}">
                <a16:creationId xmlns:a16="http://schemas.microsoft.com/office/drawing/2014/main" id="{2B063E0B-E83C-A14F-F93B-98053F2E0EE3}"/>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L'Olive s'adresse à ceux qui se sentent épuisés physiquement et moralement après une longue période éprouvante</a:t>
            </a:r>
            <a:r>
              <a:rPr lang="fr-FR" altLang="fr-FR" sz="1600">
                <a:latin typeface="Verdana" panose="020B0604030504040204" pitchFamily="34" charset="0"/>
              </a:rPr>
              <a:t> due à des problèmes personnels, une période d'étude ou de travail intense, une longue maladie ou après avoir soigné un malade pendant longtemps. Cette Fleur de Bach convient très bien aux convalescents.</a:t>
            </a:r>
            <a:r>
              <a:rPr lang="nl-NL" altLang="fr-FR" sz="1600">
                <a:latin typeface="Verdana" panose="020B0604030504040204" pitchFamily="34" charset="0"/>
              </a:rPr>
              <a:t>  </a:t>
            </a:r>
          </a:p>
        </p:txBody>
      </p:sp>
      <p:sp>
        <p:nvSpPr>
          <p:cNvPr id="37895" name="Text Box 6">
            <a:extLst>
              <a:ext uri="{FF2B5EF4-FFF2-40B4-BE49-F238E27FC236}">
                <a16:creationId xmlns:a16="http://schemas.microsoft.com/office/drawing/2014/main" id="{8AAA9E07-DF52-5ECE-2823-8FC78E48B3B2}"/>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strips(downLeft)">
                                      <p:cBhvr>
                                        <p:cTn id="7" dur="500"/>
                                        <p:tgtEl>
                                          <p:spTgt spid="12306"/>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strips(downLeft)">
                                      <p:cBhvr>
                                        <p:cTn id="11" dur="500"/>
                                        <p:tgtEl>
                                          <p:spTgt spid="12291">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strips(downLeft)">
                                      <p:cBhvr>
                                        <p:cTn id="14" dur="500"/>
                                        <p:tgtEl>
                                          <p:spTgt spid="122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strips(downLeft)">
                                      <p:cBhvr>
                                        <p:cTn id="19" dur="500"/>
                                        <p:tgtEl>
                                          <p:spTgt spid="12291">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strips(downLeft)">
                                      <p:cBhvr>
                                        <p:cTn id="22" dur="500"/>
                                        <p:tgtEl>
                                          <p:spTgt spid="1229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4997">
                                            <p:txEl>
                                              <p:pRg st="0" end="0"/>
                                            </p:txEl>
                                          </p:spTgt>
                                        </p:tgtEl>
                                        <p:attrNameLst>
                                          <p:attrName>style.visibility</p:attrName>
                                        </p:attrNameLst>
                                      </p:cBhvr>
                                      <p:to>
                                        <p:strVal val="visible"/>
                                      </p:to>
                                    </p:set>
                                    <p:animEffect transition="in" filter="strips(downLeft)">
                                      <p:cBhvr>
                                        <p:cTn id="27" dur="500"/>
                                        <p:tgtEl>
                                          <p:spTgt spid="849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8499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2">
            <a:extLst>
              <a:ext uri="{FF2B5EF4-FFF2-40B4-BE49-F238E27FC236}">
                <a16:creationId xmlns:a16="http://schemas.microsoft.com/office/drawing/2014/main" id="{8D586D6D-472E-7B99-B029-B365C95539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033B7E-B8CE-7C41-AC41-084CB25D7CFB}" type="slidenum">
              <a:rPr lang="nl-NL" altLang="fr-FR" sz="1400"/>
              <a:pPr eaLnBrk="1" hangingPunct="1"/>
              <a:t>24</a:t>
            </a:fld>
            <a:endParaRPr lang="nl-NL" altLang="fr-FR" sz="1400"/>
          </a:p>
        </p:txBody>
      </p:sp>
      <p:sp>
        <p:nvSpPr>
          <p:cNvPr id="142338" name="Text Box 2">
            <a:extLst>
              <a:ext uri="{FF2B5EF4-FFF2-40B4-BE49-F238E27FC236}">
                <a16:creationId xmlns:a16="http://schemas.microsoft.com/office/drawing/2014/main" id="{B23AA76B-5549-FD88-D1C6-C2CF8887433E}"/>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culpabilité, remords</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Pin Sylvestre:</a:t>
            </a:r>
          </a:p>
          <a:p>
            <a:pPr>
              <a:buSzPct val="75000"/>
              <a:buFontTx/>
              <a:buChar char="•"/>
            </a:pPr>
            <a:r>
              <a:rPr lang="fr-FR" altLang="fr-FR" sz="1600" i="1">
                <a:latin typeface="Verdana" panose="020B0604030504040204" pitchFamily="34" charset="0"/>
              </a:rPr>
              <a:t> les responsabilités sont acceptées de façon réaliste et en faisant preuve de jugement</a:t>
            </a:r>
          </a:p>
        </p:txBody>
      </p:sp>
      <p:sp>
        <p:nvSpPr>
          <p:cNvPr id="142339" name="Text Box 3">
            <a:extLst>
              <a:ext uri="{FF2B5EF4-FFF2-40B4-BE49-F238E27FC236}">
                <a16:creationId xmlns:a16="http://schemas.microsoft.com/office/drawing/2014/main" id="{4788EF54-A417-BE1E-D66A-0B302CDCCA33}"/>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Pine</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Pin Sylvestre</a:t>
            </a:r>
          </a:p>
        </p:txBody>
      </p:sp>
      <p:sp>
        <p:nvSpPr>
          <p:cNvPr id="142340" name="Text Box 4">
            <a:extLst>
              <a:ext uri="{FF2B5EF4-FFF2-40B4-BE49-F238E27FC236}">
                <a16:creationId xmlns:a16="http://schemas.microsoft.com/office/drawing/2014/main" id="{4C37000D-3F60-D1D5-3035-4CA25E37BA20}"/>
              </a:ext>
            </a:extLst>
          </p:cNvPr>
          <p:cNvSpPr txBox="1">
            <a:spLocks noChangeArrowheads="1"/>
          </p:cNvSpPr>
          <p:nvPr/>
        </p:nvSpPr>
        <p:spPr bwMode="auto">
          <a:xfrm>
            <a:off x="395288" y="3933825"/>
            <a:ext cx="828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Pin Sylvestre convient aux personnes qui éprouvent un sentiment de culpabilité et se remettent constamment en question.</a:t>
            </a:r>
            <a:r>
              <a:rPr lang="fr-FR" altLang="fr-FR" sz="1600">
                <a:latin typeface="Verdana" panose="020B0604030504040204" pitchFamily="34" charset="0"/>
              </a:rPr>
              <a:t> Elles se considèrent responsables des fautes d'autrui, voire même de tout ce qui va mal, et se sentent indignes et peu méritantes. Leur complexe de culpabilité et leur sentiment de honte ne reposent pas nécessairement sur quelque chose de concret, mais toute possibilité de joie de vivre est détruite</a:t>
            </a:r>
            <a:r>
              <a:rPr lang="nl-NL" altLang="fr-FR" sz="1600">
                <a:latin typeface="Verdana" panose="020B0604030504040204" pitchFamily="34" charset="0"/>
              </a:rPr>
              <a:t>.</a:t>
            </a:r>
          </a:p>
        </p:txBody>
      </p:sp>
      <p:sp>
        <p:nvSpPr>
          <p:cNvPr id="38918" name="Text Box 5">
            <a:extLst>
              <a:ext uri="{FF2B5EF4-FFF2-40B4-BE49-F238E27FC236}">
                <a16:creationId xmlns:a16="http://schemas.microsoft.com/office/drawing/2014/main" id="{3C2543E5-9F10-589D-A184-07B48187810A}"/>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2345" name="Picture 9" descr="Pine-juiste">
            <a:extLst>
              <a:ext uri="{FF2B5EF4-FFF2-40B4-BE49-F238E27FC236}">
                <a16:creationId xmlns:a16="http://schemas.microsoft.com/office/drawing/2014/main" id="{623B5743-9BAA-AEA3-4BF8-7342DB0F764A}"/>
              </a:ext>
            </a:extLst>
          </p:cNvPr>
          <p:cNvPicPr>
            <a:picLocks noChangeAspect="1" noChangeArrowheads="1"/>
          </p:cNvPicPr>
          <p:nvPr/>
        </p:nvPicPr>
        <p:blipFill>
          <a:blip r:embed="rId2">
            <a:lum contrast="12000"/>
          </a:blip>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strips(downLeft)">
                                      <p:cBhvr>
                                        <p:cTn id="7" dur="500"/>
                                        <p:tgtEl>
                                          <p:spTgt spid="14233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2338">
                                            <p:txEl>
                                              <p:pRg st="1" end="1"/>
                                            </p:txEl>
                                          </p:spTgt>
                                        </p:tgtEl>
                                        <p:attrNameLst>
                                          <p:attrName>style.visibility</p:attrName>
                                        </p:attrNameLst>
                                      </p:cBhvr>
                                      <p:to>
                                        <p:strVal val="visible"/>
                                      </p:to>
                                    </p:set>
                                    <p:animEffect transition="in" filter="strips(downLeft)">
                                      <p:cBhvr>
                                        <p:cTn id="10" dur="500"/>
                                        <p:tgtEl>
                                          <p:spTgt spid="14233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2338">
                                            <p:txEl>
                                              <p:pRg st="4" end="4"/>
                                            </p:txEl>
                                          </p:spTgt>
                                        </p:tgtEl>
                                        <p:attrNameLst>
                                          <p:attrName>style.visibility</p:attrName>
                                        </p:attrNameLst>
                                      </p:cBhvr>
                                      <p:to>
                                        <p:strVal val="visible"/>
                                      </p:to>
                                    </p:set>
                                    <p:animEffect transition="in" filter="strips(downLeft)">
                                      <p:cBhvr>
                                        <p:cTn id="15" dur="500"/>
                                        <p:tgtEl>
                                          <p:spTgt spid="142338">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2338">
                                            <p:txEl>
                                              <p:pRg st="5" end="5"/>
                                            </p:txEl>
                                          </p:spTgt>
                                        </p:tgtEl>
                                        <p:attrNameLst>
                                          <p:attrName>style.visibility</p:attrName>
                                        </p:attrNameLst>
                                      </p:cBhvr>
                                      <p:to>
                                        <p:strVal val="visible"/>
                                      </p:to>
                                    </p:set>
                                    <p:animEffect transition="in" filter="strips(downLeft)">
                                      <p:cBhvr>
                                        <p:cTn id="18" dur="500"/>
                                        <p:tgtEl>
                                          <p:spTgt spid="14233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2340">
                                            <p:txEl>
                                              <p:pRg st="0" end="0"/>
                                            </p:txEl>
                                          </p:spTgt>
                                        </p:tgtEl>
                                        <p:attrNameLst>
                                          <p:attrName>style.visibility</p:attrName>
                                        </p:attrNameLst>
                                      </p:cBhvr>
                                      <p:to>
                                        <p:strVal val="visible"/>
                                      </p:to>
                                    </p:set>
                                    <p:animEffect transition="in" filter="strips(downLeft)">
                                      <p:cBhvr>
                                        <p:cTn id="23" dur="500"/>
                                        <p:tgtEl>
                                          <p:spTgt spid="142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autoUpdateAnimBg="0"/>
      <p:bldP spid="14234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2">
            <a:extLst>
              <a:ext uri="{FF2B5EF4-FFF2-40B4-BE49-F238E27FC236}">
                <a16:creationId xmlns:a16="http://schemas.microsoft.com/office/drawing/2014/main" id="{209CB1B7-0226-218A-633E-D422CC6B7D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F307E2-B60D-1E47-A95B-0782539155AD}" type="slidenum">
              <a:rPr lang="nl-NL" altLang="fr-FR" sz="1400"/>
              <a:pPr eaLnBrk="1" hangingPunct="1"/>
              <a:t>25</a:t>
            </a:fld>
            <a:endParaRPr lang="nl-NL" altLang="fr-FR" sz="1400"/>
          </a:p>
        </p:txBody>
      </p:sp>
      <p:sp>
        <p:nvSpPr>
          <p:cNvPr id="143362" name="Text Box 2">
            <a:extLst>
              <a:ext uri="{FF2B5EF4-FFF2-40B4-BE49-F238E27FC236}">
                <a16:creationId xmlns:a16="http://schemas.microsoft.com/office/drawing/2014/main" id="{DEC7F807-B32A-BC23-2CF9-E32166B83383}"/>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craintes exagérées pour les autres</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Marronnier Rouge:</a:t>
            </a:r>
          </a:p>
          <a:p>
            <a:pPr>
              <a:buSzPct val="75000"/>
              <a:buFontTx/>
              <a:buChar char="•"/>
            </a:pPr>
            <a:r>
              <a:rPr lang="fr-FR" altLang="fr-FR" sz="1600" i="1">
                <a:latin typeface="Verdana" panose="020B0604030504040204" pitchFamily="34" charset="0"/>
              </a:rPr>
              <a:t> la capacité de s'occuper des autres avec compassion, mais sans anxiété</a:t>
            </a:r>
          </a:p>
          <a:p>
            <a:pPr>
              <a:buSzPct val="75000"/>
            </a:pPr>
            <a:endParaRPr lang="fr-FR" altLang="fr-FR" sz="1600" i="1">
              <a:latin typeface="Verdana" panose="020B0604030504040204" pitchFamily="34" charset="0"/>
            </a:endParaRPr>
          </a:p>
        </p:txBody>
      </p:sp>
      <p:sp>
        <p:nvSpPr>
          <p:cNvPr id="143363" name="Text Box 3">
            <a:extLst>
              <a:ext uri="{FF2B5EF4-FFF2-40B4-BE49-F238E27FC236}">
                <a16:creationId xmlns:a16="http://schemas.microsoft.com/office/drawing/2014/main" id="{B72F3FB7-30A0-0970-2D5D-AC12B3C7E3DD}"/>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Red Chestnut</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Marronnier Rouge</a:t>
            </a:r>
          </a:p>
        </p:txBody>
      </p:sp>
      <p:sp>
        <p:nvSpPr>
          <p:cNvPr id="143364" name="Text Box 4">
            <a:extLst>
              <a:ext uri="{FF2B5EF4-FFF2-40B4-BE49-F238E27FC236}">
                <a16:creationId xmlns:a16="http://schemas.microsoft.com/office/drawing/2014/main" id="{5DDC373D-C92B-FE96-985A-80B90E5EB809}"/>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Marronnier Rouge s'adresse au souci excessif et désintéressé pour les autres</a:t>
            </a:r>
            <a:r>
              <a:rPr lang="fr-FR" altLang="fr-FR" sz="1600">
                <a:latin typeface="Verdana" panose="020B0604030504040204" pitchFamily="34" charset="0"/>
              </a:rPr>
              <a:t>, surtout en ce qui concerne la famille et les proches amis. Ces personnes craignent le pire pour les êtres qui leur sont chers, par exemple qu'un mal bénin s'aggrave, qu'un enfant tombe en jouant, qu'un avion de départ en vacances s'écrase. Elles se soucient et s'inquiètent également des problèmes des autres. Il s'agit souvent d'un état d'esprit provisoire qui se manifeste parmi les aides-soignants, les infirmiers, les conseillers, etc...</a:t>
            </a:r>
            <a:endParaRPr lang="nl-NL" altLang="fr-FR" sz="1600">
              <a:latin typeface="Verdana" panose="020B0604030504040204" pitchFamily="34" charset="0"/>
            </a:endParaRPr>
          </a:p>
        </p:txBody>
      </p:sp>
      <p:sp>
        <p:nvSpPr>
          <p:cNvPr id="39942" name="Text Box 5">
            <a:extLst>
              <a:ext uri="{FF2B5EF4-FFF2-40B4-BE49-F238E27FC236}">
                <a16:creationId xmlns:a16="http://schemas.microsoft.com/office/drawing/2014/main" id="{B28FDF3B-8B6C-48C4-980C-3FEBC98D132C}"/>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3368" name="Picture 8" descr="Red Chestnut-juiste">
            <a:extLst>
              <a:ext uri="{FF2B5EF4-FFF2-40B4-BE49-F238E27FC236}">
                <a16:creationId xmlns:a16="http://schemas.microsoft.com/office/drawing/2014/main" id="{9CD8100B-51ED-CAFB-8F6F-FF3A078517BC}"/>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strips(downLeft)">
                                      <p:cBhvr>
                                        <p:cTn id="7" dur="500"/>
                                        <p:tgtEl>
                                          <p:spTgt spid="14336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3362">
                                            <p:txEl>
                                              <p:pRg st="1" end="1"/>
                                            </p:txEl>
                                          </p:spTgt>
                                        </p:tgtEl>
                                        <p:attrNameLst>
                                          <p:attrName>style.visibility</p:attrName>
                                        </p:attrNameLst>
                                      </p:cBhvr>
                                      <p:to>
                                        <p:strVal val="visible"/>
                                      </p:to>
                                    </p:set>
                                    <p:animEffect transition="in" filter="strips(downLeft)">
                                      <p:cBhvr>
                                        <p:cTn id="10" dur="500"/>
                                        <p:tgtEl>
                                          <p:spTgt spid="14336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3362">
                                            <p:txEl>
                                              <p:pRg st="4" end="4"/>
                                            </p:txEl>
                                          </p:spTgt>
                                        </p:tgtEl>
                                        <p:attrNameLst>
                                          <p:attrName>style.visibility</p:attrName>
                                        </p:attrNameLst>
                                      </p:cBhvr>
                                      <p:to>
                                        <p:strVal val="visible"/>
                                      </p:to>
                                    </p:set>
                                    <p:animEffect transition="in" filter="strips(downLeft)">
                                      <p:cBhvr>
                                        <p:cTn id="15" dur="500"/>
                                        <p:tgtEl>
                                          <p:spTgt spid="14336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3362">
                                            <p:txEl>
                                              <p:pRg st="5" end="5"/>
                                            </p:txEl>
                                          </p:spTgt>
                                        </p:tgtEl>
                                        <p:attrNameLst>
                                          <p:attrName>style.visibility</p:attrName>
                                        </p:attrNameLst>
                                      </p:cBhvr>
                                      <p:to>
                                        <p:strVal val="visible"/>
                                      </p:to>
                                    </p:set>
                                    <p:animEffect transition="in" filter="strips(downLeft)">
                                      <p:cBhvr>
                                        <p:cTn id="18" dur="500"/>
                                        <p:tgtEl>
                                          <p:spTgt spid="14336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3364">
                                            <p:txEl>
                                              <p:pRg st="0" end="0"/>
                                            </p:txEl>
                                          </p:spTgt>
                                        </p:tgtEl>
                                        <p:attrNameLst>
                                          <p:attrName>style.visibility</p:attrName>
                                        </p:attrNameLst>
                                      </p:cBhvr>
                                      <p:to>
                                        <p:strVal val="visible"/>
                                      </p:to>
                                    </p:set>
                                    <p:animEffect transition="in" filter="strips(downLeft)">
                                      <p:cBhvr>
                                        <p:cTn id="23" dur="500"/>
                                        <p:tgtEl>
                                          <p:spTgt spid="143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build="p" autoUpdateAnimBg="0"/>
      <p:bldP spid="14336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2">
            <a:extLst>
              <a:ext uri="{FF2B5EF4-FFF2-40B4-BE49-F238E27FC236}">
                <a16:creationId xmlns:a16="http://schemas.microsoft.com/office/drawing/2014/main" id="{611052AD-A0D7-8392-CF00-2F778038E3C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655AB4-B83D-E149-A1B4-76D28CA93CA3}" type="slidenum">
              <a:rPr lang="nl-NL" altLang="fr-FR" sz="1400"/>
              <a:pPr eaLnBrk="1" hangingPunct="1"/>
              <a:t>26</a:t>
            </a:fld>
            <a:endParaRPr lang="nl-NL" altLang="fr-FR" sz="1400"/>
          </a:p>
        </p:txBody>
      </p:sp>
      <p:sp>
        <p:nvSpPr>
          <p:cNvPr id="103426" name="Text Box 2">
            <a:extLst>
              <a:ext uri="{FF2B5EF4-FFF2-40B4-BE49-F238E27FC236}">
                <a16:creationId xmlns:a16="http://schemas.microsoft.com/office/drawing/2014/main" id="{51CD7DE8-DE0A-D6D6-DAED-CC503E9F8340}"/>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peur extrême, panique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l’Hélianthème:</a:t>
            </a:r>
          </a:p>
          <a:p>
            <a:pPr>
              <a:buSzPct val="75000"/>
              <a:buFontTx/>
              <a:buChar char="•"/>
            </a:pPr>
            <a:r>
              <a:rPr lang="fr-FR" altLang="fr-FR" sz="1600" i="1">
                <a:latin typeface="Verdana" panose="020B0604030504040204" pitchFamily="34" charset="0"/>
              </a:rPr>
              <a:t> le courage et la présence d'esprit, une personne calme qui ne pense pas à elle dans les cas d’urgence</a:t>
            </a:r>
          </a:p>
        </p:txBody>
      </p:sp>
      <p:sp>
        <p:nvSpPr>
          <p:cNvPr id="103427" name="Text Box 3">
            <a:extLst>
              <a:ext uri="{FF2B5EF4-FFF2-40B4-BE49-F238E27FC236}">
                <a16:creationId xmlns:a16="http://schemas.microsoft.com/office/drawing/2014/main" id="{23CA25FD-87F4-3163-044E-78E66CE81C1B}"/>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Rock Rose</a:t>
            </a:r>
            <a:endParaRPr lang="nl-NL" altLang="fr-FR" i="1">
              <a:latin typeface="Verdana" panose="020B0604030504040204" pitchFamily="34" charset="0"/>
            </a:endParaRPr>
          </a:p>
          <a:p>
            <a:pPr>
              <a:lnSpc>
                <a:spcPct val="110000"/>
              </a:lnSpc>
            </a:pPr>
            <a:r>
              <a:rPr lang="fr-FR" altLang="fr-FR" sz="1600">
                <a:latin typeface="Helvetica" pitchFamily="2" charset="0"/>
              </a:rPr>
              <a:t>Hélianthème</a:t>
            </a:r>
          </a:p>
        </p:txBody>
      </p:sp>
      <p:sp>
        <p:nvSpPr>
          <p:cNvPr id="103429" name="Text Box 5">
            <a:extLst>
              <a:ext uri="{FF2B5EF4-FFF2-40B4-BE49-F238E27FC236}">
                <a16:creationId xmlns:a16="http://schemas.microsoft.com/office/drawing/2014/main" id="{9188ABFE-1A6F-9B35-CC00-433B3D8320E9}"/>
              </a:ext>
            </a:extLst>
          </p:cNvPr>
          <p:cNvSpPr txBox="1">
            <a:spLocks noChangeArrowheads="1"/>
          </p:cNvSpPr>
          <p:nvPr/>
        </p:nvSpPr>
        <p:spPr bwMode="auto">
          <a:xfrm>
            <a:off x="395288" y="3933825"/>
            <a:ext cx="828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L'Hélianthème s'adresse à la terreur ou la panique</a:t>
            </a:r>
            <a:r>
              <a:rPr lang="fr-FR" altLang="fr-FR" sz="1600">
                <a:latin typeface="Verdana" panose="020B0604030504040204" pitchFamily="34" charset="0"/>
              </a:rPr>
              <a:t>, telle que celle qui peut survenir si on a été témoin ou victime d'un accident, ou si on a échappé de justesse à un danger. En cas d'une menace terrifiante - notamment une catastrophe naturelle, une maladie soudaine, une agression, etc... on se sent paralysé par la peur et impuissant. Il s'agit d'un composant important du Rescue.</a:t>
            </a:r>
            <a:endParaRPr lang="nl-NL" altLang="fr-FR" sz="1600">
              <a:latin typeface="Verdana" panose="020B0604030504040204" pitchFamily="34" charset="0"/>
            </a:endParaRPr>
          </a:p>
        </p:txBody>
      </p:sp>
      <p:sp>
        <p:nvSpPr>
          <p:cNvPr id="40966" name="Text Box 6">
            <a:extLst>
              <a:ext uri="{FF2B5EF4-FFF2-40B4-BE49-F238E27FC236}">
                <a16:creationId xmlns:a16="http://schemas.microsoft.com/office/drawing/2014/main" id="{7160CEFB-59E8-19F4-9C2E-4A43CDCC943E}"/>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03431" name="Picture 7">
            <a:extLst>
              <a:ext uri="{FF2B5EF4-FFF2-40B4-BE49-F238E27FC236}">
                <a16:creationId xmlns:a16="http://schemas.microsoft.com/office/drawing/2014/main" id="{AFF86D65-772B-3999-C6B0-B6B740BFBD11}"/>
              </a:ext>
            </a:extLst>
          </p:cNvPr>
          <p:cNvPicPr>
            <a:picLocks noChangeAspect="1" noChangeArrowheads="1"/>
          </p:cNvPicPr>
          <p:nvPr/>
        </p:nvPicPr>
        <p:blipFill>
          <a:blip r:embed="rId2"/>
          <a:srcRect/>
          <a:stretch>
            <a:fillRect/>
          </a:stretch>
        </p:blipFill>
        <p:spPr bwMode="auto">
          <a:xfrm>
            <a:off x="466725" y="1700213"/>
            <a:ext cx="1879600" cy="1751012"/>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3431"/>
                                        </p:tgtEl>
                                        <p:attrNameLst>
                                          <p:attrName>style.visibility</p:attrName>
                                        </p:attrNameLst>
                                      </p:cBhvr>
                                      <p:to>
                                        <p:strVal val="visible"/>
                                      </p:to>
                                    </p:set>
                                    <p:animEffect transition="in" filter="strips(downLeft)">
                                      <p:cBhvr>
                                        <p:cTn id="7" dur="500"/>
                                        <p:tgtEl>
                                          <p:spTgt spid="10343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3426">
                                            <p:txEl>
                                              <p:pRg st="0" end="0"/>
                                            </p:txEl>
                                          </p:spTgt>
                                        </p:tgtEl>
                                        <p:attrNameLst>
                                          <p:attrName>style.visibility</p:attrName>
                                        </p:attrNameLst>
                                      </p:cBhvr>
                                      <p:to>
                                        <p:strVal val="visible"/>
                                      </p:to>
                                    </p:set>
                                    <p:animEffect transition="in" filter="strips(downLeft)">
                                      <p:cBhvr>
                                        <p:cTn id="11" dur="500"/>
                                        <p:tgtEl>
                                          <p:spTgt spid="103426">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3426">
                                            <p:txEl>
                                              <p:pRg st="1" end="1"/>
                                            </p:txEl>
                                          </p:spTgt>
                                        </p:tgtEl>
                                        <p:attrNameLst>
                                          <p:attrName>style.visibility</p:attrName>
                                        </p:attrNameLst>
                                      </p:cBhvr>
                                      <p:to>
                                        <p:strVal val="visible"/>
                                      </p:to>
                                    </p:set>
                                    <p:animEffect transition="in" filter="strips(downLeft)">
                                      <p:cBhvr>
                                        <p:cTn id="14" dur="500"/>
                                        <p:tgtEl>
                                          <p:spTgt spid="10342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03426">
                                            <p:txEl>
                                              <p:pRg st="4" end="4"/>
                                            </p:txEl>
                                          </p:spTgt>
                                        </p:tgtEl>
                                        <p:attrNameLst>
                                          <p:attrName>style.visibility</p:attrName>
                                        </p:attrNameLst>
                                      </p:cBhvr>
                                      <p:to>
                                        <p:strVal val="visible"/>
                                      </p:to>
                                    </p:set>
                                    <p:animEffect transition="in" filter="strips(downLeft)">
                                      <p:cBhvr>
                                        <p:cTn id="19" dur="500"/>
                                        <p:tgtEl>
                                          <p:spTgt spid="10342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03426">
                                            <p:txEl>
                                              <p:pRg st="5" end="5"/>
                                            </p:txEl>
                                          </p:spTgt>
                                        </p:tgtEl>
                                        <p:attrNameLst>
                                          <p:attrName>style.visibility</p:attrName>
                                        </p:attrNameLst>
                                      </p:cBhvr>
                                      <p:to>
                                        <p:strVal val="visible"/>
                                      </p:to>
                                    </p:set>
                                    <p:animEffect transition="in" filter="strips(downLeft)">
                                      <p:cBhvr>
                                        <p:cTn id="22" dur="500"/>
                                        <p:tgtEl>
                                          <p:spTgt spid="1034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3429">
                                            <p:txEl>
                                              <p:pRg st="0" end="0"/>
                                            </p:txEl>
                                          </p:spTgt>
                                        </p:tgtEl>
                                        <p:attrNameLst>
                                          <p:attrName>style.visibility</p:attrName>
                                        </p:attrNameLst>
                                      </p:cBhvr>
                                      <p:to>
                                        <p:strVal val="visible"/>
                                      </p:to>
                                    </p:set>
                                    <p:animEffect transition="in" filter="strips(downLeft)">
                                      <p:cBhvr>
                                        <p:cTn id="27" dur="500"/>
                                        <p:tgtEl>
                                          <p:spTgt spid="1034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utoUpdateAnimBg="0"/>
      <p:bldP spid="10342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2">
            <a:extLst>
              <a:ext uri="{FF2B5EF4-FFF2-40B4-BE49-F238E27FC236}">
                <a16:creationId xmlns:a16="http://schemas.microsoft.com/office/drawing/2014/main" id="{E3151A72-654C-3477-F6ED-7C8E0474BD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1E8B90-075B-C84F-B146-3BE3F686F8AA}" type="slidenum">
              <a:rPr lang="nl-NL" altLang="fr-FR" sz="1400"/>
              <a:pPr eaLnBrk="1" hangingPunct="1"/>
              <a:t>27</a:t>
            </a:fld>
            <a:endParaRPr lang="nl-NL" altLang="fr-FR" sz="1400"/>
          </a:p>
        </p:txBody>
      </p:sp>
      <p:sp>
        <p:nvSpPr>
          <p:cNvPr id="144386" name="Text Box 2">
            <a:extLst>
              <a:ext uri="{FF2B5EF4-FFF2-40B4-BE49-F238E27FC236}">
                <a16:creationId xmlns:a16="http://schemas.microsoft.com/office/drawing/2014/main" id="{3E8DE32C-319A-3C1E-6DD6-6CB870D8CBE5}"/>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dur envers soi, rigidité</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l’Eau de Roche:</a:t>
            </a:r>
          </a:p>
          <a:p>
            <a:pPr>
              <a:buSzPct val="75000"/>
              <a:buFontTx/>
              <a:buChar char="•"/>
            </a:pPr>
            <a:r>
              <a:rPr lang="fr-FR" altLang="fr-FR" sz="1600" i="1">
                <a:latin typeface="Verdana" panose="020B0604030504040204" pitchFamily="34" charset="0"/>
              </a:rPr>
              <a:t> la capacité de combiner des idéaux nobles avec un esprit souple</a:t>
            </a:r>
          </a:p>
          <a:p>
            <a:pPr>
              <a:buSzPct val="75000"/>
            </a:pPr>
            <a:endParaRPr lang="fr-FR" altLang="fr-FR" sz="1600" i="1">
              <a:latin typeface="Verdana" panose="020B0604030504040204" pitchFamily="34" charset="0"/>
            </a:endParaRPr>
          </a:p>
        </p:txBody>
      </p:sp>
      <p:sp>
        <p:nvSpPr>
          <p:cNvPr id="144387" name="Text Box 3">
            <a:extLst>
              <a:ext uri="{FF2B5EF4-FFF2-40B4-BE49-F238E27FC236}">
                <a16:creationId xmlns:a16="http://schemas.microsoft.com/office/drawing/2014/main" id="{73D18858-CF07-7C58-94F9-5958A8615208}"/>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Rock Water</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Eau de Roche</a:t>
            </a:r>
          </a:p>
        </p:txBody>
      </p:sp>
      <p:sp>
        <p:nvSpPr>
          <p:cNvPr id="144388" name="Text Box 4">
            <a:extLst>
              <a:ext uri="{FF2B5EF4-FFF2-40B4-BE49-F238E27FC236}">
                <a16:creationId xmlns:a16="http://schemas.microsoft.com/office/drawing/2014/main" id="{B0E5617C-08E7-498C-17C4-7211CDD2C7A6}"/>
              </a:ext>
            </a:extLst>
          </p:cNvPr>
          <p:cNvSpPr txBox="1">
            <a:spLocks noChangeArrowheads="1"/>
          </p:cNvSpPr>
          <p:nvPr/>
        </p:nvSpPr>
        <p:spPr bwMode="auto">
          <a:xfrm>
            <a:off x="395288" y="3933825"/>
            <a:ext cx="82804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L'Eau de Roche s'adresse à l'inflexibilité</a:t>
            </a:r>
            <a:r>
              <a:rPr lang="fr-FR" altLang="fr-FR" sz="1600">
                <a:latin typeface="Verdana" panose="020B0604030504040204" pitchFamily="34" charset="0"/>
              </a:rPr>
              <a:t> et convient aux personnes qui font parfois preuve d'abnégation mais qui en même temps sont trop égocentriques. Elles se montrent si rigides envers elles-mêmes qu'elles vont jusqu'au martyre. Elles suivent de façon rigoureuse programmes d'exercices physiques et de régime, routines de travail et disciplines spirituelles. Elles sont entêtées et leur raisonnement est guidé par des idées et des dogmes bien arrêtés portant sur des sujets tels que la religion, le régime, la moralité, la politique, etc... Elles aiment servir d'exemple aux autres mais, recherchant la perfection en elles-mêmes, elles ne l'imposent toutefois pas activement aux autres</a:t>
            </a:r>
            <a:r>
              <a:rPr lang="fr-FR" altLang="fr-FR" sz="1800"/>
              <a:t>.</a:t>
            </a:r>
            <a:endParaRPr lang="nl-NL" altLang="fr-FR" sz="1600">
              <a:latin typeface="Verdana" panose="020B0604030504040204" pitchFamily="34" charset="0"/>
            </a:endParaRPr>
          </a:p>
        </p:txBody>
      </p:sp>
      <p:sp>
        <p:nvSpPr>
          <p:cNvPr id="41990" name="Text Box 5">
            <a:extLst>
              <a:ext uri="{FF2B5EF4-FFF2-40B4-BE49-F238E27FC236}">
                <a16:creationId xmlns:a16="http://schemas.microsoft.com/office/drawing/2014/main" id="{207769E3-2394-0DF4-F41B-C87DBB648242}"/>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4392" name="Picture 8" descr="ROCKWATER-juiste">
            <a:extLst>
              <a:ext uri="{FF2B5EF4-FFF2-40B4-BE49-F238E27FC236}">
                <a16:creationId xmlns:a16="http://schemas.microsoft.com/office/drawing/2014/main" id="{5D4AA783-C904-BE74-CC92-5A53C25D7B63}"/>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strips(downLeft)">
                                      <p:cBhvr>
                                        <p:cTn id="7" dur="500"/>
                                        <p:tgtEl>
                                          <p:spTgt spid="14438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4386">
                                            <p:txEl>
                                              <p:pRg st="1" end="1"/>
                                            </p:txEl>
                                          </p:spTgt>
                                        </p:tgtEl>
                                        <p:attrNameLst>
                                          <p:attrName>style.visibility</p:attrName>
                                        </p:attrNameLst>
                                      </p:cBhvr>
                                      <p:to>
                                        <p:strVal val="visible"/>
                                      </p:to>
                                    </p:set>
                                    <p:animEffect transition="in" filter="strips(downLeft)">
                                      <p:cBhvr>
                                        <p:cTn id="10" dur="500"/>
                                        <p:tgtEl>
                                          <p:spTgt spid="14438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4386">
                                            <p:txEl>
                                              <p:pRg st="4" end="4"/>
                                            </p:txEl>
                                          </p:spTgt>
                                        </p:tgtEl>
                                        <p:attrNameLst>
                                          <p:attrName>style.visibility</p:attrName>
                                        </p:attrNameLst>
                                      </p:cBhvr>
                                      <p:to>
                                        <p:strVal val="visible"/>
                                      </p:to>
                                    </p:set>
                                    <p:animEffect transition="in" filter="strips(downLeft)">
                                      <p:cBhvr>
                                        <p:cTn id="15" dur="500"/>
                                        <p:tgtEl>
                                          <p:spTgt spid="14438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4386">
                                            <p:txEl>
                                              <p:pRg st="5" end="5"/>
                                            </p:txEl>
                                          </p:spTgt>
                                        </p:tgtEl>
                                        <p:attrNameLst>
                                          <p:attrName>style.visibility</p:attrName>
                                        </p:attrNameLst>
                                      </p:cBhvr>
                                      <p:to>
                                        <p:strVal val="visible"/>
                                      </p:to>
                                    </p:set>
                                    <p:animEffect transition="in" filter="strips(downLeft)">
                                      <p:cBhvr>
                                        <p:cTn id="18" dur="500"/>
                                        <p:tgtEl>
                                          <p:spTgt spid="14438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4388">
                                            <p:txEl>
                                              <p:pRg st="0" end="0"/>
                                            </p:txEl>
                                          </p:spTgt>
                                        </p:tgtEl>
                                        <p:attrNameLst>
                                          <p:attrName>style.visibility</p:attrName>
                                        </p:attrNameLst>
                                      </p:cBhvr>
                                      <p:to>
                                        <p:strVal val="visible"/>
                                      </p:to>
                                    </p:set>
                                    <p:animEffect transition="in" filter="strips(downLeft)">
                                      <p:cBhvr>
                                        <p:cTn id="23" dur="500"/>
                                        <p:tgtEl>
                                          <p:spTgt spid="1443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utoUpdateAnimBg="0"/>
      <p:bldP spid="14438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2">
            <a:extLst>
              <a:ext uri="{FF2B5EF4-FFF2-40B4-BE49-F238E27FC236}">
                <a16:creationId xmlns:a16="http://schemas.microsoft.com/office/drawing/2014/main" id="{4B28151C-DA51-14F9-A690-506F7AAF43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42F4DA-A725-A645-8D7C-D6D898354D5E}" type="slidenum">
              <a:rPr lang="nl-NL" altLang="fr-FR" sz="1400"/>
              <a:pPr eaLnBrk="1" hangingPunct="1"/>
              <a:t>28</a:t>
            </a:fld>
            <a:endParaRPr lang="nl-NL" altLang="fr-FR" sz="1400"/>
          </a:p>
        </p:txBody>
      </p:sp>
      <p:sp>
        <p:nvSpPr>
          <p:cNvPr id="145410" name="Text Box 2">
            <a:extLst>
              <a:ext uri="{FF2B5EF4-FFF2-40B4-BE49-F238E27FC236}">
                <a16:creationId xmlns:a16="http://schemas.microsoft.com/office/drawing/2014/main" id="{1656A8D6-1483-4D5B-8465-D97B7C8BD9D1}"/>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incertitude, indécision</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l’Alène:</a:t>
            </a:r>
          </a:p>
          <a:p>
            <a:pPr>
              <a:buSzPct val="75000"/>
              <a:buFontTx/>
              <a:buChar char="•"/>
            </a:pPr>
            <a:r>
              <a:rPr lang="fr-FR" altLang="fr-FR" sz="1600" i="1">
                <a:latin typeface="Verdana" panose="020B0604030504040204" pitchFamily="34" charset="0"/>
              </a:rPr>
              <a:t> la certitude, un caractère décidé, faisant preuve d'assurance et d'équilibre en toutes circonstances</a:t>
            </a:r>
          </a:p>
          <a:p>
            <a:pPr>
              <a:buSzPct val="75000"/>
            </a:pPr>
            <a:endParaRPr lang="fr-FR" altLang="fr-FR" sz="1600" i="1">
              <a:latin typeface="Verdana" panose="020B0604030504040204" pitchFamily="34" charset="0"/>
            </a:endParaRPr>
          </a:p>
        </p:txBody>
      </p:sp>
      <p:sp>
        <p:nvSpPr>
          <p:cNvPr id="145411" name="Text Box 3">
            <a:extLst>
              <a:ext uri="{FF2B5EF4-FFF2-40B4-BE49-F238E27FC236}">
                <a16:creationId xmlns:a16="http://schemas.microsoft.com/office/drawing/2014/main" id="{307ABD52-B43E-67D7-8DE5-A69FF81FC21D}"/>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Scleranthus</a:t>
            </a:r>
            <a:endParaRPr lang="nl-NL" altLang="fr-FR" i="1">
              <a:latin typeface="Verdana" panose="020B0604030504040204" pitchFamily="34" charset="0"/>
            </a:endParaRPr>
          </a:p>
          <a:p>
            <a:pPr>
              <a:lnSpc>
                <a:spcPct val="110000"/>
              </a:lnSpc>
            </a:pPr>
            <a:r>
              <a:rPr lang="fr-FR" altLang="fr-FR" sz="1600">
                <a:latin typeface="Helvetica" pitchFamily="2" charset="0"/>
              </a:rPr>
              <a:t>Alène</a:t>
            </a:r>
          </a:p>
        </p:txBody>
      </p:sp>
      <p:sp>
        <p:nvSpPr>
          <p:cNvPr id="145412" name="Text Box 4">
            <a:extLst>
              <a:ext uri="{FF2B5EF4-FFF2-40B4-BE49-F238E27FC236}">
                <a16:creationId xmlns:a16="http://schemas.microsoft.com/office/drawing/2014/main" id="{170018C4-111E-5EEB-0DBC-2AB822537BF0}"/>
              </a:ext>
            </a:extLst>
          </p:cNvPr>
          <p:cNvSpPr txBox="1">
            <a:spLocks noChangeArrowheads="1"/>
          </p:cNvSpPr>
          <p:nvPr/>
        </p:nvSpPr>
        <p:spPr bwMode="auto">
          <a:xfrm>
            <a:off x="395288" y="3933825"/>
            <a:ext cx="8280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L'Alène convient aux personnes indécises</a:t>
            </a:r>
            <a:r>
              <a:rPr lang="fr-FR" altLang="fr-FR" sz="1600">
                <a:latin typeface="Verdana" panose="020B0604030504040204" pitchFamily="34" charset="0"/>
              </a:rPr>
              <a:t>: les personnes qui ont besoin de l'Alène ont du mal à prendre une décision, particulièrement lorsqu'elles sont confrontées à un choix entre deux possibilités. Elles manquent d'équilibre et d'assurance et leur tempérament de girouette les fait sauter du coq à l'âne dans les conversations. Leurs humeurs sont faites de hauts et de bas, elles éprouvent des sentiments extrêmes de joie/tristesse, d'énergie/apathie, d'optimisme/pessimisme, de rires/pleurs. Ce caractère inconsistant fait qu'il n'est pas toujours possible de compter sur elles et en raison de leur indécision, elles perdent parfois du temps et laissent passer des bonnes occasions.</a:t>
            </a:r>
            <a:endParaRPr lang="nl-NL" altLang="fr-FR" sz="1600">
              <a:latin typeface="Verdana" panose="020B0604030504040204" pitchFamily="34" charset="0"/>
            </a:endParaRPr>
          </a:p>
        </p:txBody>
      </p:sp>
      <p:sp>
        <p:nvSpPr>
          <p:cNvPr id="43014" name="Text Box 5">
            <a:extLst>
              <a:ext uri="{FF2B5EF4-FFF2-40B4-BE49-F238E27FC236}">
                <a16:creationId xmlns:a16="http://schemas.microsoft.com/office/drawing/2014/main" id="{B267FE2A-3952-D7BD-6A21-B4A4D5429BC7}"/>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5416" name="Picture 8" descr="SCLERANTHUS-juiste">
            <a:extLst>
              <a:ext uri="{FF2B5EF4-FFF2-40B4-BE49-F238E27FC236}">
                <a16:creationId xmlns:a16="http://schemas.microsoft.com/office/drawing/2014/main" id="{66B96760-9EED-5DE8-06DF-6D306B062205}"/>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strips(downLeft)">
                                      <p:cBhvr>
                                        <p:cTn id="7" dur="500"/>
                                        <p:tgtEl>
                                          <p:spTgt spid="14541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5410">
                                            <p:txEl>
                                              <p:pRg st="1" end="1"/>
                                            </p:txEl>
                                          </p:spTgt>
                                        </p:tgtEl>
                                        <p:attrNameLst>
                                          <p:attrName>style.visibility</p:attrName>
                                        </p:attrNameLst>
                                      </p:cBhvr>
                                      <p:to>
                                        <p:strVal val="visible"/>
                                      </p:to>
                                    </p:set>
                                    <p:animEffect transition="in" filter="strips(downLeft)">
                                      <p:cBhvr>
                                        <p:cTn id="10" dur="500"/>
                                        <p:tgtEl>
                                          <p:spTgt spid="14541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5410">
                                            <p:txEl>
                                              <p:pRg st="4" end="4"/>
                                            </p:txEl>
                                          </p:spTgt>
                                        </p:tgtEl>
                                        <p:attrNameLst>
                                          <p:attrName>style.visibility</p:attrName>
                                        </p:attrNameLst>
                                      </p:cBhvr>
                                      <p:to>
                                        <p:strVal val="visible"/>
                                      </p:to>
                                    </p:set>
                                    <p:animEffect transition="in" filter="strips(downLeft)">
                                      <p:cBhvr>
                                        <p:cTn id="15" dur="500"/>
                                        <p:tgtEl>
                                          <p:spTgt spid="145410">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5410">
                                            <p:txEl>
                                              <p:pRg st="5" end="5"/>
                                            </p:txEl>
                                          </p:spTgt>
                                        </p:tgtEl>
                                        <p:attrNameLst>
                                          <p:attrName>style.visibility</p:attrName>
                                        </p:attrNameLst>
                                      </p:cBhvr>
                                      <p:to>
                                        <p:strVal val="visible"/>
                                      </p:to>
                                    </p:set>
                                    <p:animEffect transition="in" filter="strips(downLeft)">
                                      <p:cBhvr>
                                        <p:cTn id="18" dur="500"/>
                                        <p:tgtEl>
                                          <p:spTgt spid="14541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5412">
                                            <p:txEl>
                                              <p:pRg st="0" end="0"/>
                                            </p:txEl>
                                          </p:spTgt>
                                        </p:tgtEl>
                                        <p:attrNameLst>
                                          <p:attrName>style.visibility</p:attrName>
                                        </p:attrNameLst>
                                      </p:cBhvr>
                                      <p:to>
                                        <p:strVal val="visible"/>
                                      </p:to>
                                    </p:set>
                                    <p:animEffect transition="in" filter="strips(downLeft)">
                                      <p:cBhvr>
                                        <p:cTn id="23" dur="500"/>
                                        <p:tgtEl>
                                          <p:spTgt spid="145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P spid="14541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2">
            <a:extLst>
              <a:ext uri="{FF2B5EF4-FFF2-40B4-BE49-F238E27FC236}">
                <a16:creationId xmlns:a16="http://schemas.microsoft.com/office/drawing/2014/main" id="{BD638222-AB5C-C4A5-FA5D-F02A60AAE3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B68119-2212-ED45-865D-1FA301AC9AA3}" type="slidenum">
              <a:rPr lang="nl-NL" altLang="fr-FR" sz="1400"/>
              <a:pPr eaLnBrk="1" hangingPunct="1"/>
              <a:t>29</a:t>
            </a:fld>
            <a:endParaRPr lang="nl-NL" altLang="fr-FR" sz="1400"/>
          </a:p>
        </p:txBody>
      </p:sp>
      <p:sp>
        <p:nvSpPr>
          <p:cNvPr id="100354" name="Text Box 2">
            <a:extLst>
              <a:ext uri="{FF2B5EF4-FFF2-40B4-BE49-F238E27FC236}">
                <a16:creationId xmlns:a16="http://schemas.microsoft.com/office/drawing/2014/main" id="{8108B164-39FE-EC5C-1414-EA49D3A191E5}"/>
              </a:ext>
            </a:extLst>
          </p:cNvPr>
          <p:cNvSpPr txBox="1">
            <a:spLocks noChangeArrowheads="1"/>
          </p:cNvSpPr>
          <p:nvPr/>
        </p:nvSpPr>
        <p:spPr bwMode="auto">
          <a:xfrm>
            <a:off x="2627313" y="1628775"/>
            <a:ext cx="6121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effets du choc</a:t>
            </a:r>
            <a:endParaRPr lang="fr-FR" altLang="fr-FR" sz="1600">
              <a:latin typeface="Verdana" panose="020B0604030504040204" pitchFamily="34" charset="0"/>
            </a:endParaRPr>
          </a:p>
          <a:p>
            <a:endParaRPr lang="fr-FR" altLang="fr-FR" sz="1600" b="1">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l’Étoile de Bethléem:</a:t>
            </a:r>
          </a:p>
          <a:p>
            <a:pPr>
              <a:buSzPct val="75000"/>
              <a:buFontTx/>
              <a:buChar char="•"/>
            </a:pPr>
            <a:r>
              <a:rPr lang="fr-FR" altLang="fr-FR" sz="1600" i="1">
                <a:latin typeface="Verdana" panose="020B0604030504040204" pitchFamily="34" charset="0"/>
              </a:rPr>
              <a:t> la neutralisation des effets du choc, qu'ils se manifestent immédiatement ou après un certain temps, aidant ainsi la personne qui souffre à se remettre</a:t>
            </a:r>
          </a:p>
        </p:txBody>
      </p:sp>
      <p:sp>
        <p:nvSpPr>
          <p:cNvPr id="100355" name="Text Box 3">
            <a:extLst>
              <a:ext uri="{FF2B5EF4-FFF2-40B4-BE49-F238E27FC236}">
                <a16:creationId xmlns:a16="http://schemas.microsoft.com/office/drawing/2014/main" id="{33505B00-41BF-C979-BBBE-8B664670ECE9}"/>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Star of Bethlehem</a:t>
            </a:r>
            <a:endParaRPr lang="nl-NL" altLang="fr-FR" i="1">
              <a:latin typeface="Verdana" panose="020B0604030504040204" pitchFamily="34" charset="0"/>
            </a:endParaRPr>
          </a:p>
          <a:p>
            <a:pPr>
              <a:lnSpc>
                <a:spcPct val="110000"/>
              </a:lnSpc>
            </a:pPr>
            <a:r>
              <a:rPr lang="fr-FR" altLang="fr-FR" sz="1600">
                <a:latin typeface="Helvetica" pitchFamily="2" charset="0"/>
              </a:rPr>
              <a:t>Étoile de Bethléem</a:t>
            </a:r>
          </a:p>
        </p:txBody>
      </p:sp>
      <p:sp>
        <p:nvSpPr>
          <p:cNvPr id="100357" name="Text Box 5">
            <a:extLst>
              <a:ext uri="{FF2B5EF4-FFF2-40B4-BE49-F238E27FC236}">
                <a16:creationId xmlns:a16="http://schemas.microsoft.com/office/drawing/2014/main" id="{6F5CC792-CF9C-61E6-3AF6-BB2F3BB1855B}"/>
              </a:ext>
            </a:extLst>
          </p:cNvPr>
          <p:cNvSpPr txBox="1">
            <a:spLocks noChangeArrowheads="1"/>
          </p:cNvSpPr>
          <p:nvPr/>
        </p:nvSpPr>
        <p:spPr bwMode="auto">
          <a:xfrm>
            <a:off x="395288" y="3933825"/>
            <a:ext cx="828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L'Étoile de Bethléem s'adresse aux séquelles d'un choc émotionnel</a:t>
            </a:r>
            <a:r>
              <a:rPr lang="fr-FR" altLang="fr-FR" sz="1600">
                <a:latin typeface="Verdana" panose="020B0604030504040204" pitchFamily="34" charset="0"/>
              </a:rPr>
              <a:t> ou physique consécutif à un accident, de mauvaises nouvelles, un deuil, des déceptions soudaines, des peurs, etc… Idéalement pris immédiatement après l'événement, il est également excellent pour les effets qui se manifestent parfois sous forme de symptômes physiques des années après l'événement. Il s'agit d'un composant important du Rescue.</a:t>
            </a:r>
          </a:p>
        </p:txBody>
      </p:sp>
      <p:sp>
        <p:nvSpPr>
          <p:cNvPr id="44038" name="Text Box 6">
            <a:extLst>
              <a:ext uri="{FF2B5EF4-FFF2-40B4-BE49-F238E27FC236}">
                <a16:creationId xmlns:a16="http://schemas.microsoft.com/office/drawing/2014/main" id="{1A80D1E2-6D71-AA1F-2254-0D158AEEE6D6}"/>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00359" name="Picture 7">
            <a:extLst>
              <a:ext uri="{FF2B5EF4-FFF2-40B4-BE49-F238E27FC236}">
                <a16:creationId xmlns:a16="http://schemas.microsoft.com/office/drawing/2014/main" id="{D097F0BE-17B7-5915-B5C2-9F3A3BD5E7BF}"/>
              </a:ext>
            </a:extLst>
          </p:cNvPr>
          <p:cNvPicPr>
            <a:picLocks noChangeAspect="1" noChangeArrowheads="1"/>
          </p:cNvPicPr>
          <p:nvPr/>
        </p:nvPicPr>
        <p:blipFill>
          <a:blip r:embed="rId2"/>
          <a:srcRect/>
          <a:stretch>
            <a:fillRect/>
          </a:stretch>
        </p:blipFill>
        <p:spPr bwMode="auto">
          <a:xfrm>
            <a:off x="468313" y="1700213"/>
            <a:ext cx="1874837" cy="1882775"/>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strips(downLeft)">
                                      <p:cBhvr>
                                        <p:cTn id="7" dur="500"/>
                                        <p:tgtEl>
                                          <p:spTgt spid="10035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0354">
                                            <p:txEl>
                                              <p:pRg st="0" end="0"/>
                                            </p:txEl>
                                          </p:spTgt>
                                        </p:tgtEl>
                                        <p:attrNameLst>
                                          <p:attrName>style.visibility</p:attrName>
                                        </p:attrNameLst>
                                      </p:cBhvr>
                                      <p:to>
                                        <p:strVal val="visible"/>
                                      </p:to>
                                    </p:set>
                                    <p:animEffect transition="in" filter="strips(downLeft)">
                                      <p:cBhvr>
                                        <p:cTn id="11" dur="500"/>
                                        <p:tgtEl>
                                          <p:spTgt spid="100354">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0354">
                                            <p:txEl>
                                              <p:pRg st="1" end="1"/>
                                            </p:txEl>
                                          </p:spTgt>
                                        </p:tgtEl>
                                        <p:attrNameLst>
                                          <p:attrName>style.visibility</p:attrName>
                                        </p:attrNameLst>
                                      </p:cBhvr>
                                      <p:to>
                                        <p:strVal val="visible"/>
                                      </p:to>
                                    </p:set>
                                    <p:animEffect transition="in" filter="strips(downLeft)">
                                      <p:cBhvr>
                                        <p:cTn id="14" dur="500"/>
                                        <p:tgtEl>
                                          <p:spTgt spid="10035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00354">
                                            <p:txEl>
                                              <p:pRg st="4" end="4"/>
                                            </p:txEl>
                                          </p:spTgt>
                                        </p:tgtEl>
                                        <p:attrNameLst>
                                          <p:attrName>style.visibility</p:attrName>
                                        </p:attrNameLst>
                                      </p:cBhvr>
                                      <p:to>
                                        <p:strVal val="visible"/>
                                      </p:to>
                                    </p:set>
                                    <p:animEffect transition="in" filter="strips(downLeft)">
                                      <p:cBhvr>
                                        <p:cTn id="19" dur="500"/>
                                        <p:tgtEl>
                                          <p:spTgt spid="100354">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00354">
                                            <p:txEl>
                                              <p:pRg st="5" end="5"/>
                                            </p:txEl>
                                          </p:spTgt>
                                        </p:tgtEl>
                                        <p:attrNameLst>
                                          <p:attrName>style.visibility</p:attrName>
                                        </p:attrNameLst>
                                      </p:cBhvr>
                                      <p:to>
                                        <p:strVal val="visible"/>
                                      </p:to>
                                    </p:set>
                                    <p:animEffect transition="in" filter="strips(downLeft)">
                                      <p:cBhvr>
                                        <p:cTn id="22" dur="500"/>
                                        <p:tgtEl>
                                          <p:spTgt spid="10035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0357">
                                            <p:txEl>
                                              <p:pRg st="0" end="0"/>
                                            </p:txEl>
                                          </p:spTgt>
                                        </p:tgtEl>
                                        <p:attrNameLst>
                                          <p:attrName>style.visibility</p:attrName>
                                        </p:attrNameLst>
                                      </p:cBhvr>
                                      <p:to>
                                        <p:strVal val="visible"/>
                                      </p:to>
                                    </p:set>
                                    <p:animEffect transition="in" filter="strips(downLeft)">
                                      <p:cBhvr>
                                        <p:cTn id="27" dur="500"/>
                                        <p:tgtEl>
                                          <p:spTgt spid="100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autoUpdateAnimBg="0"/>
      <p:bldP spid="10035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2">
            <a:extLst>
              <a:ext uri="{FF2B5EF4-FFF2-40B4-BE49-F238E27FC236}">
                <a16:creationId xmlns:a16="http://schemas.microsoft.com/office/drawing/2014/main" id="{540A8D9E-93A2-05E8-8AB3-60EFA47116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B2A906-60F6-B047-9985-77EEA78EC26E}" type="slidenum">
              <a:rPr lang="nl-NL" altLang="fr-FR" sz="1400"/>
              <a:pPr eaLnBrk="1" hangingPunct="1"/>
              <a:t>3</a:t>
            </a:fld>
            <a:endParaRPr lang="nl-NL" altLang="fr-FR" sz="1400"/>
          </a:p>
        </p:txBody>
      </p:sp>
      <p:sp>
        <p:nvSpPr>
          <p:cNvPr id="124930" name="Text Box 2">
            <a:extLst>
              <a:ext uri="{FF2B5EF4-FFF2-40B4-BE49-F238E27FC236}">
                <a16:creationId xmlns:a16="http://schemas.microsoft.com/office/drawing/2014/main" id="{358511CF-2B6C-17C8-686B-BC25143F9AB2}"/>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intolérance, critique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Hêtre:</a:t>
            </a:r>
          </a:p>
          <a:p>
            <a:pPr>
              <a:buSzPct val="75000"/>
              <a:buFontTx/>
              <a:buChar char="•"/>
            </a:pPr>
            <a:r>
              <a:rPr lang="fr-FR" altLang="fr-FR" sz="1600" i="1">
                <a:latin typeface="Verdana" panose="020B0604030504040204" pitchFamily="34" charset="0"/>
              </a:rPr>
              <a:t> la tolérance et un sentiment d'harmonie et de compassion envers les autres</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24931" name="Text Box 3">
            <a:extLst>
              <a:ext uri="{FF2B5EF4-FFF2-40B4-BE49-F238E27FC236}">
                <a16:creationId xmlns:a16="http://schemas.microsoft.com/office/drawing/2014/main" id="{F018C7E4-8ACF-4A3B-717C-CEFA106739DF}"/>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Beech</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Hêtre</a:t>
            </a:r>
          </a:p>
        </p:txBody>
      </p:sp>
      <p:sp>
        <p:nvSpPr>
          <p:cNvPr id="124932" name="Text Box 4">
            <a:extLst>
              <a:ext uri="{FF2B5EF4-FFF2-40B4-BE49-F238E27FC236}">
                <a16:creationId xmlns:a16="http://schemas.microsoft.com/office/drawing/2014/main" id="{525E6E52-CCF9-58D2-03EF-7AD95AE61346}"/>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Hêtre convient à ceux qui ne cessent de tout critiquer, se montrent intolérants à l'égard des faiblesses des autres et sont incapables de faire la part des choses.</a:t>
            </a:r>
            <a:r>
              <a:rPr lang="fr-FR" altLang="fr-FR" sz="1600">
                <a:latin typeface="Verdana" panose="020B0604030504040204" pitchFamily="34" charset="0"/>
              </a:rPr>
              <a:t> Arrogants et aisément irrités par les manies et habitudes des autres, ils sont fortement conscients de leur propre supériorité et parfois enclins à juger.</a:t>
            </a:r>
            <a:endParaRPr lang="nl-NL" altLang="fr-FR" sz="1600">
              <a:latin typeface="Verdana" panose="020B0604030504040204" pitchFamily="34" charset="0"/>
            </a:endParaRPr>
          </a:p>
        </p:txBody>
      </p:sp>
      <p:sp>
        <p:nvSpPr>
          <p:cNvPr id="17414" name="Text Box 5">
            <a:extLst>
              <a:ext uri="{FF2B5EF4-FFF2-40B4-BE49-F238E27FC236}">
                <a16:creationId xmlns:a16="http://schemas.microsoft.com/office/drawing/2014/main" id="{9B49CAE5-9200-3677-2D62-75923428140E}"/>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4936" name="Picture 8" descr="Beech-juiste">
            <a:extLst>
              <a:ext uri="{FF2B5EF4-FFF2-40B4-BE49-F238E27FC236}">
                <a16:creationId xmlns:a16="http://schemas.microsoft.com/office/drawing/2014/main" id="{5930D115-B69D-3E18-D39B-B7EF9B13689D}"/>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strips(downLeft)">
                                      <p:cBhvr>
                                        <p:cTn id="7" dur="500"/>
                                        <p:tgtEl>
                                          <p:spTgt spid="12493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4930">
                                            <p:txEl>
                                              <p:pRg st="1" end="1"/>
                                            </p:txEl>
                                          </p:spTgt>
                                        </p:tgtEl>
                                        <p:attrNameLst>
                                          <p:attrName>style.visibility</p:attrName>
                                        </p:attrNameLst>
                                      </p:cBhvr>
                                      <p:to>
                                        <p:strVal val="visible"/>
                                      </p:to>
                                    </p:set>
                                    <p:animEffect transition="in" filter="strips(downLeft)">
                                      <p:cBhvr>
                                        <p:cTn id="10" dur="500"/>
                                        <p:tgtEl>
                                          <p:spTgt spid="1249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4930">
                                            <p:txEl>
                                              <p:pRg st="4" end="4"/>
                                            </p:txEl>
                                          </p:spTgt>
                                        </p:tgtEl>
                                        <p:attrNameLst>
                                          <p:attrName>style.visibility</p:attrName>
                                        </p:attrNameLst>
                                      </p:cBhvr>
                                      <p:to>
                                        <p:strVal val="visible"/>
                                      </p:to>
                                    </p:set>
                                    <p:animEffect transition="in" filter="strips(downLeft)">
                                      <p:cBhvr>
                                        <p:cTn id="15" dur="500"/>
                                        <p:tgtEl>
                                          <p:spTgt spid="124930">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4930">
                                            <p:txEl>
                                              <p:pRg st="5" end="5"/>
                                            </p:txEl>
                                          </p:spTgt>
                                        </p:tgtEl>
                                        <p:attrNameLst>
                                          <p:attrName>style.visibility</p:attrName>
                                        </p:attrNameLst>
                                      </p:cBhvr>
                                      <p:to>
                                        <p:strVal val="visible"/>
                                      </p:to>
                                    </p:set>
                                    <p:animEffect transition="in" filter="strips(downLeft)">
                                      <p:cBhvr>
                                        <p:cTn id="18" dur="500"/>
                                        <p:tgtEl>
                                          <p:spTgt spid="12493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4932">
                                            <p:txEl>
                                              <p:pRg st="0" end="0"/>
                                            </p:txEl>
                                          </p:spTgt>
                                        </p:tgtEl>
                                        <p:attrNameLst>
                                          <p:attrName>style.visibility</p:attrName>
                                        </p:attrNameLst>
                                      </p:cBhvr>
                                      <p:to>
                                        <p:strVal val="visible"/>
                                      </p:to>
                                    </p:set>
                                    <p:animEffect transition="in" filter="strips(downLeft)">
                                      <p:cBhvr>
                                        <p:cTn id="23" dur="500"/>
                                        <p:tgtEl>
                                          <p:spTgt spid="124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P spid="12493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2">
            <a:extLst>
              <a:ext uri="{FF2B5EF4-FFF2-40B4-BE49-F238E27FC236}">
                <a16:creationId xmlns:a16="http://schemas.microsoft.com/office/drawing/2014/main" id="{01B8AB04-9970-E24F-597B-69B3FDD22E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C283A57-9385-3443-A1BD-5A70DD4125BC}" type="slidenum">
              <a:rPr lang="nl-NL" altLang="fr-FR" sz="1400"/>
              <a:pPr eaLnBrk="1" hangingPunct="1"/>
              <a:t>30</a:t>
            </a:fld>
            <a:endParaRPr lang="nl-NL" altLang="fr-FR" sz="1400"/>
          </a:p>
        </p:txBody>
      </p:sp>
      <p:sp>
        <p:nvSpPr>
          <p:cNvPr id="146434" name="Text Box 2">
            <a:extLst>
              <a:ext uri="{FF2B5EF4-FFF2-40B4-BE49-F238E27FC236}">
                <a16:creationId xmlns:a16="http://schemas.microsoft.com/office/drawing/2014/main" id="{E507E7B0-9BAA-876C-858E-756D5F26BC9E}"/>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a la limite de son endurance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Châtaignier:</a:t>
            </a:r>
          </a:p>
          <a:p>
            <a:pPr>
              <a:buSzPct val="75000"/>
              <a:buFontTx/>
              <a:buChar char="•"/>
            </a:pPr>
            <a:r>
              <a:rPr lang="fr-FR" altLang="fr-FR" sz="1600" i="1">
                <a:latin typeface="Verdana" panose="020B0604030504040204" pitchFamily="34" charset="0"/>
              </a:rPr>
              <a:t> le soulagement de la souffrance, du désespoir et de  l'abattement </a:t>
            </a:r>
          </a:p>
          <a:p>
            <a:pPr>
              <a:buSzPct val="75000"/>
            </a:pPr>
            <a:endParaRPr lang="fr-FR" altLang="fr-FR" sz="1600" i="1">
              <a:latin typeface="Verdana" panose="020B0604030504040204" pitchFamily="34" charset="0"/>
            </a:endParaRPr>
          </a:p>
        </p:txBody>
      </p:sp>
      <p:sp>
        <p:nvSpPr>
          <p:cNvPr id="146435" name="Text Box 3">
            <a:extLst>
              <a:ext uri="{FF2B5EF4-FFF2-40B4-BE49-F238E27FC236}">
                <a16:creationId xmlns:a16="http://schemas.microsoft.com/office/drawing/2014/main" id="{BA30170A-BE24-0EC4-A13B-4B5079D9AA21}"/>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Sweet Chestnut</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Châtaignier</a:t>
            </a:r>
          </a:p>
        </p:txBody>
      </p:sp>
      <p:sp>
        <p:nvSpPr>
          <p:cNvPr id="146436" name="Text Box 4">
            <a:extLst>
              <a:ext uri="{FF2B5EF4-FFF2-40B4-BE49-F238E27FC236}">
                <a16:creationId xmlns:a16="http://schemas.microsoft.com/office/drawing/2014/main" id="{F6A120BB-47E9-290A-9DCF-53013D68282C}"/>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Châtaignier s'adresse à l'angoisse déchirante</a:t>
            </a:r>
            <a:r>
              <a:rPr lang="fr-FR" altLang="fr-FR" sz="1600">
                <a:latin typeface="Verdana" panose="020B0604030504040204" pitchFamily="34" charset="0"/>
              </a:rPr>
              <a:t> décrite par le Dr Bach comme "le désespoir total de ceux qui sentent qu'ils ont atteint la limite de leur endurance." Il peut s'agir d'un chagrin profond, et les personnes qui en souffrent ont l'impression d'être pratiquement détruites.</a:t>
            </a:r>
            <a:endParaRPr lang="nl-NL" altLang="fr-FR" sz="1600">
              <a:latin typeface="Verdana" panose="020B0604030504040204" pitchFamily="34" charset="0"/>
            </a:endParaRPr>
          </a:p>
        </p:txBody>
      </p:sp>
      <p:sp>
        <p:nvSpPr>
          <p:cNvPr id="45062" name="Text Box 5">
            <a:extLst>
              <a:ext uri="{FF2B5EF4-FFF2-40B4-BE49-F238E27FC236}">
                <a16:creationId xmlns:a16="http://schemas.microsoft.com/office/drawing/2014/main" id="{C7CF94B6-A833-A352-7541-00EDE0D10A1B}"/>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6440" name="Picture 8" descr="SWEETCHESTNUT-juiste">
            <a:extLst>
              <a:ext uri="{FF2B5EF4-FFF2-40B4-BE49-F238E27FC236}">
                <a16:creationId xmlns:a16="http://schemas.microsoft.com/office/drawing/2014/main" id="{232A425F-AEAF-ADC3-08E0-B11A64477938}"/>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strips(downLeft)">
                                      <p:cBhvr>
                                        <p:cTn id="7" dur="500"/>
                                        <p:tgtEl>
                                          <p:spTgt spid="14643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6434">
                                            <p:txEl>
                                              <p:pRg st="1" end="1"/>
                                            </p:txEl>
                                          </p:spTgt>
                                        </p:tgtEl>
                                        <p:attrNameLst>
                                          <p:attrName>style.visibility</p:attrName>
                                        </p:attrNameLst>
                                      </p:cBhvr>
                                      <p:to>
                                        <p:strVal val="visible"/>
                                      </p:to>
                                    </p:set>
                                    <p:animEffect transition="in" filter="strips(downLeft)">
                                      <p:cBhvr>
                                        <p:cTn id="10" dur="500"/>
                                        <p:tgtEl>
                                          <p:spTgt spid="14643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6434">
                                            <p:txEl>
                                              <p:pRg st="4" end="4"/>
                                            </p:txEl>
                                          </p:spTgt>
                                        </p:tgtEl>
                                        <p:attrNameLst>
                                          <p:attrName>style.visibility</p:attrName>
                                        </p:attrNameLst>
                                      </p:cBhvr>
                                      <p:to>
                                        <p:strVal val="visible"/>
                                      </p:to>
                                    </p:set>
                                    <p:animEffect transition="in" filter="strips(downLeft)">
                                      <p:cBhvr>
                                        <p:cTn id="15" dur="500"/>
                                        <p:tgtEl>
                                          <p:spTgt spid="14643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6434">
                                            <p:txEl>
                                              <p:pRg st="5" end="5"/>
                                            </p:txEl>
                                          </p:spTgt>
                                        </p:tgtEl>
                                        <p:attrNameLst>
                                          <p:attrName>style.visibility</p:attrName>
                                        </p:attrNameLst>
                                      </p:cBhvr>
                                      <p:to>
                                        <p:strVal val="visible"/>
                                      </p:to>
                                    </p:set>
                                    <p:animEffect transition="in" filter="strips(downLeft)">
                                      <p:cBhvr>
                                        <p:cTn id="18" dur="500"/>
                                        <p:tgtEl>
                                          <p:spTgt spid="14643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6436">
                                            <p:txEl>
                                              <p:pRg st="0" end="0"/>
                                            </p:txEl>
                                          </p:spTgt>
                                        </p:tgtEl>
                                        <p:attrNameLst>
                                          <p:attrName>style.visibility</p:attrName>
                                        </p:attrNameLst>
                                      </p:cBhvr>
                                      <p:to>
                                        <p:strVal val="visible"/>
                                      </p:to>
                                    </p:set>
                                    <p:animEffect transition="in" filter="strips(downLeft)">
                                      <p:cBhvr>
                                        <p:cTn id="23" dur="500"/>
                                        <p:tgtEl>
                                          <p:spTgt spid="146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autoUpdateAnimBg="0"/>
      <p:bldP spid="14643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2">
            <a:extLst>
              <a:ext uri="{FF2B5EF4-FFF2-40B4-BE49-F238E27FC236}">
                <a16:creationId xmlns:a16="http://schemas.microsoft.com/office/drawing/2014/main" id="{5F3E94E2-4221-7411-60BA-2841F8A88A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49CF54-29E5-4841-86E7-CB7F0CB26422}" type="slidenum">
              <a:rPr lang="nl-NL" altLang="fr-FR" sz="1400"/>
              <a:pPr eaLnBrk="1" hangingPunct="1"/>
              <a:t>31</a:t>
            </a:fld>
            <a:endParaRPr lang="nl-NL" altLang="fr-FR" sz="1400"/>
          </a:p>
        </p:txBody>
      </p:sp>
      <p:sp>
        <p:nvSpPr>
          <p:cNvPr id="147458" name="Text Box 2">
            <a:extLst>
              <a:ext uri="{FF2B5EF4-FFF2-40B4-BE49-F238E27FC236}">
                <a16:creationId xmlns:a16="http://schemas.microsoft.com/office/drawing/2014/main" id="{434B805F-DE59-8D32-7BE2-379C2199AD61}"/>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sur-enthousiaste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Verveine:</a:t>
            </a:r>
          </a:p>
          <a:p>
            <a:pPr>
              <a:buSzPct val="75000"/>
              <a:buFontTx/>
              <a:buChar char="•"/>
            </a:pPr>
            <a:r>
              <a:rPr lang="fr-FR" altLang="fr-FR" sz="1600" i="1">
                <a:latin typeface="Verdana" panose="020B0604030504040204" pitchFamily="34" charset="0"/>
              </a:rPr>
              <a:t> une personne calme, avisée, tolérante et capable de se détendre</a:t>
            </a:r>
          </a:p>
        </p:txBody>
      </p:sp>
      <p:sp>
        <p:nvSpPr>
          <p:cNvPr id="147459" name="Text Box 3">
            <a:extLst>
              <a:ext uri="{FF2B5EF4-FFF2-40B4-BE49-F238E27FC236}">
                <a16:creationId xmlns:a16="http://schemas.microsoft.com/office/drawing/2014/main" id="{8E8C9539-FFB9-071F-EFDB-200BD1F513E8}"/>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Vervain</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Verveine</a:t>
            </a:r>
          </a:p>
        </p:txBody>
      </p:sp>
      <p:sp>
        <p:nvSpPr>
          <p:cNvPr id="147460" name="Text Box 4">
            <a:extLst>
              <a:ext uri="{FF2B5EF4-FFF2-40B4-BE49-F238E27FC236}">
                <a16:creationId xmlns:a16="http://schemas.microsoft.com/office/drawing/2014/main" id="{3071863D-49A1-EB29-F1F0-F2440723F643}"/>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La Verveine convient à ceux qui ont des idées et des principes bien arrêtés qu'ils savent être justes et dont ils ne démordent que très rarement</a:t>
            </a:r>
            <a:r>
              <a:rPr lang="fr-FR" altLang="fr-FR" sz="1600">
                <a:latin typeface="Verdana" panose="020B0604030504040204" pitchFamily="34" charset="0"/>
              </a:rPr>
              <a:t>. Ces personnes font preuve de détermination mais sont très nerveuses, débordantes d'activité, et surexcitées. Elles se donnent beaucoup trop de mal dans tout ce qu'elles entreprennent, s'investissant au-delà de leurs capacités physiques. Leur esprit devance les événements, elles acceptent trop de travail et essaient de faire trop de choses à la fois.</a:t>
            </a:r>
            <a:endParaRPr lang="nl-NL" altLang="fr-FR" sz="1600">
              <a:latin typeface="Verdana" panose="020B0604030504040204" pitchFamily="34" charset="0"/>
            </a:endParaRPr>
          </a:p>
        </p:txBody>
      </p:sp>
      <p:sp>
        <p:nvSpPr>
          <p:cNvPr id="46086" name="Text Box 5">
            <a:extLst>
              <a:ext uri="{FF2B5EF4-FFF2-40B4-BE49-F238E27FC236}">
                <a16:creationId xmlns:a16="http://schemas.microsoft.com/office/drawing/2014/main" id="{633E428B-ABB7-257B-C9A0-301636467679}"/>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7464" name="Picture 8" descr="VERVAIN-juiste">
            <a:extLst>
              <a:ext uri="{FF2B5EF4-FFF2-40B4-BE49-F238E27FC236}">
                <a16:creationId xmlns:a16="http://schemas.microsoft.com/office/drawing/2014/main" id="{6372FBA9-08A3-8BC5-1303-C8C22A5F2785}"/>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strips(downLeft)">
                                      <p:cBhvr>
                                        <p:cTn id="7" dur="500"/>
                                        <p:tgtEl>
                                          <p:spTgt spid="14745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7458">
                                            <p:txEl>
                                              <p:pRg st="1" end="1"/>
                                            </p:txEl>
                                          </p:spTgt>
                                        </p:tgtEl>
                                        <p:attrNameLst>
                                          <p:attrName>style.visibility</p:attrName>
                                        </p:attrNameLst>
                                      </p:cBhvr>
                                      <p:to>
                                        <p:strVal val="visible"/>
                                      </p:to>
                                    </p:set>
                                    <p:animEffect transition="in" filter="strips(downLeft)">
                                      <p:cBhvr>
                                        <p:cTn id="10" dur="500"/>
                                        <p:tgtEl>
                                          <p:spTgt spid="14745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7458">
                                            <p:txEl>
                                              <p:pRg st="4" end="4"/>
                                            </p:txEl>
                                          </p:spTgt>
                                        </p:tgtEl>
                                        <p:attrNameLst>
                                          <p:attrName>style.visibility</p:attrName>
                                        </p:attrNameLst>
                                      </p:cBhvr>
                                      <p:to>
                                        <p:strVal val="visible"/>
                                      </p:to>
                                    </p:set>
                                    <p:animEffect transition="in" filter="strips(downLeft)">
                                      <p:cBhvr>
                                        <p:cTn id="15" dur="500"/>
                                        <p:tgtEl>
                                          <p:spTgt spid="147458">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7458">
                                            <p:txEl>
                                              <p:pRg st="5" end="5"/>
                                            </p:txEl>
                                          </p:spTgt>
                                        </p:tgtEl>
                                        <p:attrNameLst>
                                          <p:attrName>style.visibility</p:attrName>
                                        </p:attrNameLst>
                                      </p:cBhvr>
                                      <p:to>
                                        <p:strVal val="visible"/>
                                      </p:to>
                                    </p:set>
                                    <p:animEffect transition="in" filter="strips(downLeft)">
                                      <p:cBhvr>
                                        <p:cTn id="18" dur="500"/>
                                        <p:tgtEl>
                                          <p:spTgt spid="14745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7460">
                                            <p:txEl>
                                              <p:pRg st="0" end="0"/>
                                            </p:txEl>
                                          </p:spTgt>
                                        </p:tgtEl>
                                        <p:attrNameLst>
                                          <p:attrName>style.visibility</p:attrName>
                                        </p:attrNameLst>
                                      </p:cBhvr>
                                      <p:to>
                                        <p:strVal val="visible"/>
                                      </p:to>
                                    </p:set>
                                    <p:animEffect transition="in" filter="strips(downLeft)">
                                      <p:cBhvr>
                                        <p:cTn id="23" dur="500"/>
                                        <p:tgtEl>
                                          <p:spTgt spid="147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p:bldP spid="14746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2">
            <a:extLst>
              <a:ext uri="{FF2B5EF4-FFF2-40B4-BE49-F238E27FC236}">
                <a16:creationId xmlns:a16="http://schemas.microsoft.com/office/drawing/2014/main" id="{4B7E6871-003C-C828-7586-BF3ECAC033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E797787-3006-0540-9A7F-63EAAEA0D6A8}" type="slidenum">
              <a:rPr lang="nl-NL" altLang="fr-FR" sz="1400"/>
              <a:pPr eaLnBrk="1" hangingPunct="1"/>
              <a:t>32</a:t>
            </a:fld>
            <a:endParaRPr lang="nl-NL" altLang="fr-FR" sz="1400"/>
          </a:p>
        </p:txBody>
      </p:sp>
      <p:sp>
        <p:nvSpPr>
          <p:cNvPr id="148482" name="Text Box 2">
            <a:extLst>
              <a:ext uri="{FF2B5EF4-FFF2-40B4-BE49-F238E27FC236}">
                <a16:creationId xmlns:a16="http://schemas.microsoft.com/office/drawing/2014/main" id="{CAE56097-823C-D3F2-0E0F-3E680AF0EFCC}"/>
              </a:ext>
            </a:extLst>
          </p:cNvPr>
          <p:cNvSpPr txBox="1">
            <a:spLocks noChangeArrowheads="1"/>
          </p:cNvSpPr>
          <p:nvPr/>
        </p:nvSpPr>
        <p:spPr bwMode="auto">
          <a:xfrm>
            <a:off x="2627313" y="1628775"/>
            <a:ext cx="63373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autoritaire, intransigeant, ambitieux, dominateur</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Vigne:</a:t>
            </a:r>
          </a:p>
          <a:p>
            <a:pPr>
              <a:buSzPct val="75000"/>
              <a:buFontTx/>
              <a:buChar char="•"/>
            </a:pPr>
            <a:r>
              <a:rPr lang="fr-FR" altLang="fr-FR" sz="1600" i="1">
                <a:latin typeface="Verdana" panose="020B0604030504040204" pitchFamily="34" charset="0"/>
              </a:rPr>
              <a:t> déterminé sans être dominateur</a:t>
            </a:r>
          </a:p>
          <a:p>
            <a:pPr>
              <a:buSzPct val="75000"/>
            </a:pPr>
            <a:endParaRPr lang="fr-FR" altLang="fr-FR" sz="1600" i="1">
              <a:latin typeface="Verdana" panose="020B0604030504040204" pitchFamily="34" charset="0"/>
            </a:endParaRPr>
          </a:p>
        </p:txBody>
      </p:sp>
      <p:sp>
        <p:nvSpPr>
          <p:cNvPr id="148483" name="Text Box 3">
            <a:extLst>
              <a:ext uri="{FF2B5EF4-FFF2-40B4-BE49-F238E27FC236}">
                <a16:creationId xmlns:a16="http://schemas.microsoft.com/office/drawing/2014/main" id="{654A264A-9BB0-E36A-9448-D9FE90CDC6D4}"/>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Vine</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Vigne</a:t>
            </a:r>
          </a:p>
        </p:txBody>
      </p:sp>
      <p:sp>
        <p:nvSpPr>
          <p:cNvPr id="148484" name="Text Box 4">
            <a:extLst>
              <a:ext uri="{FF2B5EF4-FFF2-40B4-BE49-F238E27FC236}">
                <a16:creationId xmlns:a16="http://schemas.microsoft.com/office/drawing/2014/main" id="{6A9D611C-D514-8F06-0ACE-10F864153B9C}"/>
              </a:ext>
            </a:extLst>
          </p:cNvPr>
          <p:cNvSpPr txBox="1">
            <a:spLocks noChangeArrowheads="1"/>
          </p:cNvSpPr>
          <p:nvPr/>
        </p:nvSpPr>
        <p:spPr bwMode="auto">
          <a:xfrm>
            <a:off x="395288" y="3933825"/>
            <a:ext cx="8280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La Vigne s'adresse aux personnes qui ont tendance à dominer les autres</a:t>
            </a:r>
            <a:r>
              <a:rPr lang="fr-FR" altLang="fr-FR" sz="1600">
                <a:latin typeface="Verdana" panose="020B0604030504040204" pitchFamily="34" charset="0"/>
              </a:rPr>
              <a:t>. Souvent très capables, voire même extrêmement douées et ambitieuses, ces personnes utilisent leurs dons incontestables pour dominer et faire pression sur les autres. Elles savent toujours tout mieux que tout le monde et ont la critique facile. Bien qu'elles n'essaient pas de convaincre les autres, elles ne tiennent aucun compte de leurs souhaits et de leurs opinions, et exigent une obéissance absolue. Agressives et fières, elles peuvent se montrer impitoyablement avides de pouvoir.</a:t>
            </a:r>
            <a:r>
              <a:rPr lang="nl-NL" altLang="fr-FR" sz="1600">
                <a:latin typeface="Verdana" panose="020B0604030504040204" pitchFamily="34" charset="0"/>
              </a:rPr>
              <a:t> </a:t>
            </a:r>
          </a:p>
        </p:txBody>
      </p:sp>
      <p:sp>
        <p:nvSpPr>
          <p:cNvPr id="47110" name="Text Box 5">
            <a:extLst>
              <a:ext uri="{FF2B5EF4-FFF2-40B4-BE49-F238E27FC236}">
                <a16:creationId xmlns:a16="http://schemas.microsoft.com/office/drawing/2014/main" id="{A3AEDE5F-77D2-A558-8F55-B8C8CBE90674}"/>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8488" name="Picture 8" descr="VINE-juiste">
            <a:extLst>
              <a:ext uri="{FF2B5EF4-FFF2-40B4-BE49-F238E27FC236}">
                <a16:creationId xmlns:a16="http://schemas.microsoft.com/office/drawing/2014/main" id="{96734CE1-0519-D40D-5EF8-C8904C4E7032}"/>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animEffect transition="in" filter="strips(downLeft)">
                                      <p:cBhvr>
                                        <p:cTn id="7" dur="500"/>
                                        <p:tgtEl>
                                          <p:spTgt spid="14848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8482">
                                            <p:txEl>
                                              <p:pRg st="1" end="1"/>
                                            </p:txEl>
                                          </p:spTgt>
                                        </p:tgtEl>
                                        <p:attrNameLst>
                                          <p:attrName>style.visibility</p:attrName>
                                        </p:attrNameLst>
                                      </p:cBhvr>
                                      <p:to>
                                        <p:strVal val="visible"/>
                                      </p:to>
                                    </p:set>
                                    <p:animEffect transition="in" filter="strips(downLeft)">
                                      <p:cBhvr>
                                        <p:cTn id="10" dur="500"/>
                                        <p:tgtEl>
                                          <p:spTgt spid="14848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8482">
                                            <p:txEl>
                                              <p:pRg st="4" end="4"/>
                                            </p:txEl>
                                          </p:spTgt>
                                        </p:tgtEl>
                                        <p:attrNameLst>
                                          <p:attrName>style.visibility</p:attrName>
                                        </p:attrNameLst>
                                      </p:cBhvr>
                                      <p:to>
                                        <p:strVal val="visible"/>
                                      </p:to>
                                    </p:set>
                                    <p:animEffect transition="in" filter="strips(downLeft)">
                                      <p:cBhvr>
                                        <p:cTn id="15" dur="500"/>
                                        <p:tgtEl>
                                          <p:spTgt spid="14848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8482">
                                            <p:txEl>
                                              <p:pRg st="5" end="5"/>
                                            </p:txEl>
                                          </p:spTgt>
                                        </p:tgtEl>
                                        <p:attrNameLst>
                                          <p:attrName>style.visibility</p:attrName>
                                        </p:attrNameLst>
                                      </p:cBhvr>
                                      <p:to>
                                        <p:strVal val="visible"/>
                                      </p:to>
                                    </p:set>
                                    <p:animEffect transition="in" filter="strips(downLeft)">
                                      <p:cBhvr>
                                        <p:cTn id="18" dur="500"/>
                                        <p:tgtEl>
                                          <p:spTgt spid="14848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8484">
                                            <p:txEl>
                                              <p:pRg st="0" end="0"/>
                                            </p:txEl>
                                          </p:spTgt>
                                        </p:tgtEl>
                                        <p:attrNameLst>
                                          <p:attrName>style.visibility</p:attrName>
                                        </p:attrNameLst>
                                      </p:cBhvr>
                                      <p:to>
                                        <p:strVal val="visible"/>
                                      </p:to>
                                    </p:set>
                                    <p:animEffect transition="in" filter="strips(downLeft)">
                                      <p:cBhvr>
                                        <p:cTn id="23" dur="500"/>
                                        <p:tgtEl>
                                          <p:spTgt spid="148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autoUpdateAnimBg="0"/>
      <p:bldP spid="14848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2">
            <a:extLst>
              <a:ext uri="{FF2B5EF4-FFF2-40B4-BE49-F238E27FC236}">
                <a16:creationId xmlns:a16="http://schemas.microsoft.com/office/drawing/2014/main" id="{0EF2CDE8-09B4-17ED-9D0B-030B090600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E5D8E6-9E66-704C-A26F-EA4B2350C79B}" type="slidenum">
              <a:rPr lang="nl-NL" altLang="fr-FR" sz="1400"/>
              <a:pPr eaLnBrk="1" hangingPunct="1"/>
              <a:t>33</a:t>
            </a:fld>
            <a:endParaRPr lang="nl-NL" altLang="fr-FR" sz="1400"/>
          </a:p>
        </p:txBody>
      </p:sp>
      <p:sp>
        <p:nvSpPr>
          <p:cNvPr id="98306" name="Text Box 2">
            <a:extLst>
              <a:ext uri="{FF2B5EF4-FFF2-40B4-BE49-F238E27FC236}">
                <a16:creationId xmlns:a16="http://schemas.microsoft.com/office/drawing/2014/main" id="{9A6DB354-C214-2E54-D530-7B740150E69B}"/>
              </a:ext>
            </a:extLst>
          </p:cNvPr>
          <p:cNvSpPr txBox="1">
            <a:spLocks noChangeArrowheads="1"/>
          </p:cNvSpPr>
          <p:nvPr/>
        </p:nvSpPr>
        <p:spPr bwMode="auto">
          <a:xfrm>
            <a:off x="2627313" y="1628775"/>
            <a:ext cx="63373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a:t>
            </a:r>
            <a:r>
              <a:rPr lang="fr-FR" altLang="fr-FR" sz="1800"/>
              <a:t> </a:t>
            </a:r>
            <a:r>
              <a:rPr lang="fr-FR" altLang="fr-FR" sz="1800" i="1"/>
              <a:t>besoin de protection surtout lors de changements majeurs</a:t>
            </a:r>
          </a:p>
          <a:p>
            <a:pPr>
              <a:buSzPct val="75000"/>
            </a:pPr>
            <a:endParaRPr lang="fr-FR" altLang="fr-FR" sz="1600" i="1">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Noyer:</a:t>
            </a:r>
          </a:p>
          <a:p>
            <a:pPr>
              <a:buSzPct val="75000"/>
              <a:buFontTx/>
              <a:buChar char="•"/>
            </a:pPr>
            <a:r>
              <a:rPr lang="fr-FR" altLang="fr-FR" sz="1600" i="1">
                <a:latin typeface="Verdana" panose="020B0604030504040204" pitchFamily="34" charset="0"/>
              </a:rPr>
              <a:t> la capacité de progresser et de poursuivre résolument le chemin qu'on s'est tracé dans la vie, libéré du passé </a:t>
            </a:r>
            <a:br>
              <a:rPr lang="fr-FR" altLang="fr-FR" sz="1600" i="1">
                <a:latin typeface="Verdana" panose="020B0604030504040204" pitchFamily="34" charset="0"/>
              </a:rPr>
            </a:br>
            <a:endParaRPr lang="fr-FR" altLang="fr-FR" sz="1600" i="1">
              <a:latin typeface="Verdana" panose="020B0604030504040204" pitchFamily="34" charset="0"/>
            </a:endParaRPr>
          </a:p>
        </p:txBody>
      </p:sp>
      <p:sp>
        <p:nvSpPr>
          <p:cNvPr id="98307" name="Text Box 3">
            <a:extLst>
              <a:ext uri="{FF2B5EF4-FFF2-40B4-BE49-F238E27FC236}">
                <a16:creationId xmlns:a16="http://schemas.microsoft.com/office/drawing/2014/main" id="{65F89807-3760-8E04-AFAC-9690E81E94DD}"/>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Walnut</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Noyer</a:t>
            </a:r>
          </a:p>
        </p:txBody>
      </p:sp>
      <p:sp>
        <p:nvSpPr>
          <p:cNvPr id="98309" name="Text Box 5">
            <a:extLst>
              <a:ext uri="{FF2B5EF4-FFF2-40B4-BE49-F238E27FC236}">
                <a16:creationId xmlns:a16="http://schemas.microsoft.com/office/drawing/2014/main" id="{0BEA1C85-5D92-56D6-359A-40BC48DD385B}"/>
              </a:ext>
            </a:extLst>
          </p:cNvPr>
          <p:cNvSpPr txBox="1">
            <a:spLocks noChangeArrowheads="1"/>
          </p:cNvSpPr>
          <p:nvPr/>
        </p:nvSpPr>
        <p:spPr bwMode="auto">
          <a:xfrm>
            <a:off x="395288" y="3933825"/>
            <a:ext cx="8280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Noyer protège contre les effets d'une hypersensibilité à certaines idées atmosphères et influences</a:t>
            </a:r>
            <a:r>
              <a:rPr lang="fr-FR" altLang="fr-FR" sz="1600">
                <a:latin typeface="Verdana" panose="020B0604030504040204" pitchFamily="34" charset="0"/>
              </a:rPr>
              <a:t>. C'est la Fleur de Bach qui convient aux périodes de changements importants dans la vie - poussée de dents, puberté, grossesse, divorce, ménopause, changement de religion, déménagement, changement de travail, libération d'une dépendance ou rupture de restrictions ou de liens anciens. Cette Fleur de Bach aide à s'adapter au changement, à la perte  d'amis ou d'un environnement familier, à la vieillesse, au deuil, à l'approche de la mort, etc...</a:t>
            </a:r>
            <a:endParaRPr lang="nl-NL" altLang="fr-FR" sz="1600">
              <a:latin typeface="Verdana" panose="020B0604030504040204" pitchFamily="34" charset="0"/>
            </a:endParaRPr>
          </a:p>
        </p:txBody>
      </p:sp>
      <p:sp>
        <p:nvSpPr>
          <p:cNvPr id="48134" name="Text Box 6">
            <a:extLst>
              <a:ext uri="{FF2B5EF4-FFF2-40B4-BE49-F238E27FC236}">
                <a16:creationId xmlns:a16="http://schemas.microsoft.com/office/drawing/2014/main" id="{A83BB1CF-9379-427C-FF82-FA29B572B64A}"/>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98311" name="Picture 7">
            <a:extLst>
              <a:ext uri="{FF2B5EF4-FFF2-40B4-BE49-F238E27FC236}">
                <a16:creationId xmlns:a16="http://schemas.microsoft.com/office/drawing/2014/main" id="{3C452F89-A7D1-B4F0-0840-88555027A095}"/>
              </a:ext>
            </a:extLst>
          </p:cNvPr>
          <p:cNvPicPr>
            <a:picLocks noChangeAspect="1" noChangeArrowheads="1"/>
          </p:cNvPicPr>
          <p:nvPr/>
        </p:nvPicPr>
        <p:blipFill>
          <a:blip r:embed="rId2"/>
          <a:srcRect/>
          <a:stretch>
            <a:fillRect/>
          </a:stretch>
        </p:blipFill>
        <p:spPr bwMode="auto">
          <a:xfrm>
            <a:off x="466725" y="1700213"/>
            <a:ext cx="1873250" cy="1868487"/>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strips(downLeft)">
                                      <p:cBhvr>
                                        <p:cTn id="7" dur="500"/>
                                        <p:tgtEl>
                                          <p:spTgt spid="9831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8306">
                                            <p:txEl>
                                              <p:pRg st="0" end="0"/>
                                            </p:txEl>
                                          </p:spTgt>
                                        </p:tgtEl>
                                        <p:attrNameLst>
                                          <p:attrName>style.visibility</p:attrName>
                                        </p:attrNameLst>
                                      </p:cBhvr>
                                      <p:to>
                                        <p:strVal val="visible"/>
                                      </p:to>
                                    </p:set>
                                    <p:animEffect transition="in" filter="strips(downLeft)">
                                      <p:cBhvr>
                                        <p:cTn id="11" dur="500"/>
                                        <p:tgtEl>
                                          <p:spTgt spid="98306">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Effect transition="in" filter="strips(downLeft)">
                                      <p:cBhvr>
                                        <p:cTn id="14" dur="500"/>
                                        <p:tgtEl>
                                          <p:spTgt spid="9830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98306">
                                            <p:txEl>
                                              <p:pRg st="4" end="4"/>
                                            </p:txEl>
                                          </p:spTgt>
                                        </p:tgtEl>
                                        <p:attrNameLst>
                                          <p:attrName>style.visibility</p:attrName>
                                        </p:attrNameLst>
                                      </p:cBhvr>
                                      <p:to>
                                        <p:strVal val="visible"/>
                                      </p:to>
                                    </p:set>
                                    <p:animEffect transition="in" filter="strips(downLeft)">
                                      <p:cBhvr>
                                        <p:cTn id="19" dur="500"/>
                                        <p:tgtEl>
                                          <p:spTgt spid="9830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98306">
                                            <p:txEl>
                                              <p:pRg st="5" end="5"/>
                                            </p:txEl>
                                          </p:spTgt>
                                        </p:tgtEl>
                                        <p:attrNameLst>
                                          <p:attrName>style.visibility</p:attrName>
                                        </p:attrNameLst>
                                      </p:cBhvr>
                                      <p:to>
                                        <p:strVal val="visible"/>
                                      </p:to>
                                    </p:set>
                                    <p:animEffect transition="in" filter="strips(downLeft)">
                                      <p:cBhvr>
                                        <p:cTn id="22" dur="500"/>
                                        <p:tgtEl>
                                          <p:spTgt spid="9830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8309">
                                            <p:txEl>
                                              <p:pRg st="0" end="0"/>
                                            </p:txEl>
                                          </p:spTgt>
                                        </p:tgtEl>
                                        <p:attrNameLst>
                                          <p:attrName>style.visibility</p:attrName>
                                        </p:attrNameLst>
                                      </p:cBhvr>
                                      <p:to>
                                        <p:strVal val="visible"/>
                                      </p:to>
                                    </p:set>
                                    <p:animEffect transition="in" filter="strips(downLeft)">
                                      <p:cBhvr>
                                        <p:cTn id="27" dur="500"/>
                                        <p:tgtEl>
                                          <p:spTgt spid="9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autoUpdateAnimBg="0"/>
      <p:bldP spid="9830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2">
            <a:extLst>
              <a:ext uri="{FF2B5EF4-FFF2-40B4-BE49-F238E27FC236}">
                <a16:creationId xmlns:a16="http://schemas.microsoft.com/office/drawing/2014/main" id="{E4F46286-830F-489B-3EF6-7A976581CB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CF3A03-3892-5C44-928C-18B16EDF508D}" type="slidenum">
              <a:rPr lang="nl-NL" altLang="fr-FR" sz="1400"/>
              <a:pPr eaLnBrk="1" hangingPunct="1"/>
              <a:t>34</a:t>
            </a:fld>
            <a:endParaRPr lang="nl-NL" altLang="fr-FR" sz="1400"/>
          </a:p>
        </p:txBody>
      </p:sp>
      <p:sp>
        <p:nvSpPr>
          <p:cNvPr id="149506" name="Text Box 2">
            <a:extLst>
              <a:ext uri="{FF2B5EF4-FFF2-40B4-BE49-F238E27FC236}">
                <a16:creationId xmlns:a16="http://schemas.microsoft.com/office/drawing/2014/main" id="{68AD6881-0587-B1B6-9200-C6F2AA5BDF91}"/>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fier, réservé, parfois distant</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Violette d’Eau:</a:t>
            </a:r>
          </a:p>
          <a:p>
            <a:pPr>
              <a:buSzPct val="75000"/>
              <a:buFontTx/>
              <a:buChar char="•"/>
            </a:pPr>
            <a:r>
              <a:rPr lang="fr-FR" altLang="fr-FR" sz="1600" i="1">
                <a:latin typeface="Verdana" panose="020B0604030504040204" pitchFamily="34" charset="0"/>
              </a:rPr>
              <a:t> permet une relation plus chaleureuse avec les </a:t>
            </a:r>
          </a:p>
          <a:p>
            <a:pPr eaLnBrk="1" hangingPunct="1"/>
            <a:r>
              <a:rPr lang="fr-FR" altLang="fr-FR" sz="1600" i="1">
                <a:latin typeface="Verdana" panose="020B0604030504040204" pitchFamily="34" charset="0"/>
              </a:rPr>
              <a:t>autres tout en préservant sa prudence et sa dignité</a:t>
            </a:r>
          </a:p>
          <a:p>
            <a:pPr>
              <a:buSzPct val="75000"/>
            </a:pPr>
            <a:endParaRPr lang="fr-FR" altLang="fr-FR" sz="1600" i="1">
              <a:latin typeface="Verdana" panose="020B0604030504040204" pitchFamily="34" charset="0"/>
            </a:endParaRPr>
          </a:p>
        </p:txBody>
      </p:sp>
      <p:sp>
        <p:nvSpPr>
          <p:cNvPr id="149507" name="Text Box 3">
            <a:extLst>
              <a:ext uri="{FF2B5EF4-FFF2-40B4-BE49-F238E27FC236}">
                <a16:creationId xmlns:a16="http://schemas.microsoft.com/office/drawing/2014/main" id="{28F8D95E-D5D5-F878-D3DD-AB3E333FCF4C}"/>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Water Violet</a:t>
            </a:r>
            <a:endParaRPr lang="nl-NL" altLang="fr-FR" i="1">
              <a:latin typeface="Verdana" panose="020B0604030504040204" pitchFamily="34" charset="0"/>
            </a:endParaRPr>
          </a:p>
          <a:p>
            <a:pPr>
              <a:lnSpc>
                <a:spcPct val="110000"/>
              </a:lnSpc>
            </a:pPr>
            <a:r>
              <a:rPr lang="fr-FR" altLang="fr-FR" sz="1600">
                <a:latin typeface="Helvetica" pitchFamily="2" charset="0"/>
              </a:rPr>
              <a:t>Violette d’Eau</a:t>
            </a:r>
          </a:p>
        </p:txBody>
      </p:sp>
      <p:sp>
        <p:nvSpPr>
          <p:cNvPr id="149508" name="Text Box 4">
            <a:extLst>
              <a:ext uri="{FF2B5EF4-FFF2-40B4-BE49-F238E27FC236}">
                <a16:creationId xmlns:a16="http://schemas.microsoft.com/office/drawing/2014/main" id="{56D125A8-70CF-0289-7E35-72461B562618}"/>
              </a:ext>
            </a:extLst>
          </p:cNvPr>
          <p:cNvSpPr txBox="1">
            <a:spLocks noChangeArrowheads="1"/>
          </p:cNvSpPr>
          <p:nvPr/>
        </p:nvSpPr>
        <p:spPr bwMode="auto">
          <a:xfrm>
            <a:off x="395288" y="3933825"/>
            <a:ext cx="8280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type Violette d'Eau est cultivé, calme et capable</a:t>
            </a:r>
            <a:r>
              <a:rPr lang="fr-FR" altLang="fr-FR" sz="1600">
                <a:latin typeface="Verdana" panose="020B0604030504040204" pitchFamily="34" charset="0"/>
              </a:rPr>
              <a:t>. C'est une personne réservée et posée, à qui on demande souvent des conseils mais qui n'impose ni ses opinions ni ses désirs aux autres. Douce et indépendante, elle a un sentiment de supériorité qui en fait s'avère légitime. Toutefois, poussé à l'extrême, ce type est parfois une personne distante, qui semble fière, hautaine et d'abord difficile. Lorsqu'elle est fatiguée, ou qu'il y a trop de  distractions extérieures, elle a tendance à se replier sur elle-même, donnant ainsi l'impression d'être froide et antisociale.</a:t>
            </a:r>
            <a:endParaRPr lang="nl-NL" altLang="fr-FR" sz="1600">
              <a:latin typeface="Verdana" panose="020B0604030504040204" pitchFamily="34" charset="0"/>
            </a:endParaRPr>
          </a:p>
        </p:txBody>
      </p:sp>
      <p:sp>
        <p:nvSpPr>
          <p:cNvPr id="49158" name="Text Box 5">
            <a:extLst>
              <a:ext uri="{FF2B5EF4-FFF2-40B4-BE49-F238E27FC236}">
                <a16:creationId xmlns:a16="http://schemas.microsoft.com/office/drawing/2014/main" id="{C8E1E9C5-AFFB-1A6C-AF9C-459C75043BE8}"/>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49512" name="Picture 8" descr="WATERVIOLET-juiste">
            <a:extLst>
              <a:ext uri="{FF2B5EF4-FFF2-40B4-BE49-F238E27FC236}">
                <a16:creationId xmlns:a16="http://schemas.microsoft.com/office/drawing/2014/main" id="{E68A0284-509A-4F14-395A-2A48E3DE8D7A}"/>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strips(downLeft)">
                                      <p:cBhvr>
                                        <p:cTn id="7" dur="500"/>
                                        <p:tgtEl>
                                          <p:spTgt spid="14950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9506">
                                            <p:txEl>
                                              <p:pRg st="1" end="1"/>
                                            </p:txEl>
                                          </p:spTgt>
                                        </p:tgtEl>
                                        <p:attrNameLst>
                                          <p:attrName>style.visibility</p:attrName>
                                        </p:attrNameLst>
                                      </p:cBhvr>
                                      <p:to>
                                        <p:strVal val="visible"/>
                                      </p:to>
                                    </p:set>
                                    <p:animEffect transition="in" filter="strips(downLeft)">
                                      <p:cBhvr>
                                        <p:cTn id="10" dur="500"/>
                                        <p:tgtEl>
                                          <p:spTgt spid="14950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49506">
                                            <p:txEl>
                                              <p:pRg st="4" end="4"/>
                                            </p:txEl>
                                          </p:spTgt>
                                        </p:tgtEl>
                                        <p:attrNameLst>
                                          <p:attrName>style.visibility</p:attrName>
                                        </p:attrNameLst>
                                      </p:cBhvr>
                                      <p:to>
                                        <p:strVal val="visible"/>
                                      </p:to>
                                    </p:set>
                                    <p:animEffect transition="in" filter="strips(downLeft)">
                                      <p:cBhvr>
                                        <p:cTn id="15" dur="500"/>
                                        <p:tgtEl>
                                          <p:spTgt spid="14950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49506">
                                            <p:txEl>
                                              <p:pRg st="5" end="5"/>
                                            </p:txEl>
                                          </p:spTgt>
                                        </p:tgtEl>
                                        <p:attrNameLst>
                                          <p:attrName>style.visibility</p:attrName>
                                        </p:attrNameLst>
                                      </p:cBhvr>
                                      <p:to>
                                        <p:strVal val="visible"/>
                                      </p:to>
                                    </p:set>
                                    <p:animEffect transition="in" filter="strips(downLeft)">
                                      <p:cBhvr>
                                        <p:cTn id="18" dur="500"/>
                                        <p:tgtEl>
                                          <p:spTgt spid="149506">
                                            <p:txEl>
                                              <p:pRg st="5" end="5"/>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49506">
                                            <p:txEl>
                                              <p:pRg st="6" end="6"/>
                                            </p:txEl>
                                          </p:spTgt>
                                        </p:tgtEl>
                                        <p:attrNameLst>
                                          <p:attrName>style.visibility</p:attrName>
                                        </p:attrNameLst>
                                      </p:cBhvr>
                                      <p:to>
                                        <p:strVal val="visible"/>
                                      </p:to>
                                    </p:set>
                                    <p:animEffect transition="in" filter="strips(downLeft)">
                                      <p:cBhvr>
                                        <p:cTn id="21" dur="500"/>
                                        <p:tgtEl>
                                          <p:spTgt spid="149506">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9508">
                                            <p:txEl>
                                              <p:pRg st="0" end="0"/>
                                            </p:txEl>
                                          </p:spTgt>
                                        </p:tgtEl>
                                        <p:attrNameLst>
                                          <p:attrName>style.visibility</p:attrName>
                                        </p:attrNameLst>
                                      </p:cBhvr>
                                      <p:to>
                                        <p:strVal val="visible"/>
                                      </p:to>
                                    </p:set>
                                    <p:animEffect transition="in" filter="strips(downLeft)">
                                      <p:cBhvr>
                                        <p:cTn id="26" dur="500"/>
                                        <p:tgtEl>
                                          <p:spTgt spid="149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autoUpdateAnimBg="0"/>
      <p:bldP spid="14950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2">
            <a:extLst>
              <a:ext uri="{FF2B5EF4-FFF2-40B4-BE49-F238E27FC236}">
                <a16:creationId xmlns:a16="http://schemas.microsoft.com/office/drawing/2014/main" id="{479A965E-201E-69C7-8B9F-3D74CA7E54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AA232B9-329B-8D4D-BFF0-CD97B989E4F8}" type="slidenum">
              <a:rPr lang="nl-NL" altLang="fr-FR" sz="1400"/>
              <a:pPr eaLnBrk="1" hangingPunct="1"/>
              <a:t>35</a:t>
            </a:fld>
            <a:endParaRPr lang="nl-NL" altLang="fr-FR" sz="1400"/>
          </a:p>
        </p:txBody>
      </p:sp>
      <p:sp>
        <p:nvSpPr>
          <p:cNvPr id="96258" name="Text Box 2">
            <a:extLst>
              <a:ext uri="{FF2B5EF4-FFF2-40B4-BE49-F238E27FC236}">
                <a16:creationId xmlns:a16="http://schemas.microsoft.com/office/drawing/2014/main" id="{2D2F2001-FC33-864F-A812-4554736DA8CC}"/>
              </a:ext>
            </a:extLst>
          </p:cNvPr>
          <p:cNvSpPr txBox="1">
            <a:spLocks noChangeArrowheads="1"/>
          </p:cNvSpPr>
          <p:nvPr/>
        </p:nvSpPr>
        <p:spPr bwMode="auto">
          <a:xfrm>
            <a:off x="2627313" y="1628775"/>
            <a:ext cx="6121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ruminations mentales</a:t>
            </a:r>
          </a:p>
          <a:p>
            <a:pPr>
              <a:buSzPct val="75000"/>
              <a:buFontTx/>
              <a:buChar char="•"/>
            </a:pPr>
            <a:r>
              <a:rPr lang="fr-FR" altLang="fr-FR" sz="1600">
                <a:latin typeface="Verdana" panose="020B0604030504040204" pitchFamily="34" charset="0"/>
              </a:rPr>
              <a:t> </a:t>
            </a:r>
            <a:r>
              <a:rPr lang="fr-FR" altLang="fr-FR" sz="1600" i="1">
                <a:latin typeface="Verdana" panose="020B0604030504040204" pitchFamily="34" charset="0"/>
              </a:rPr>
              <a:t>conflits intériorisés</a:t>
            </a: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Marronnier d’Inde:</a:t>
            </a:r>
          </a:p>
          <a:p>
            <a:pPr>
              <a:buSzPct val="75000"/>
              <a:buFontTx/>
              <a:buChar char="•"/>
            </a:pPr>
            <a:r>
              <a:rPr lang="fr-FR" altLang="fr-FR" sz="1600" i="1">
                <a:latin typeface="Verdana" panose="020B0604030504040204" pitchFamily="34" charset="0"/>
              </a:rPr>
              <a:t> la paix de l'esprit. Les idées sont claires et, devenu maître de ses pensées, on peut s'appliquer à réfléchir de façon constructive afin de résoudre ses problèmes</a:t>
            </a:r>
          </a:p>
        </p:txBody>
      </p:sp>
      <p:sp>
        <p:nvSpPr>
          <p:cNvPr id="96259" name="Text Box 3">
            <a:extLst>
              <a:ext uri="{FF2B5EF4-FFF2-40B4-BE49-F238E27FC236}">
                <a16:creationId xmlns:a16="http://schemas.microsoft.com/office/drawing/2014/main" id="{6B56BA27-EF45-7991-9E57-7C9820FEBCD4}"/>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White Chestnut</a:t>
            </a:r>
            <a:endParaRPr lang="nl-NL" altLang="fr-FR" i="1">
              <a:latin typeface="Verdana" panose="020B0604030504040204" pitchFamily="34" charset="0"/>
            </a:endParaRPr>
          </a:p>
          <a:p>
            <a:pPr>
              <a:lnSpc>
                <a:spcPct val="110000"/>
              </a:lnSpc>
            </a:pPr>
            <a:r>
              <a:rPr lang="fr-FR" altLang="fr-FR" sz="1600">
                <a:latin typeface="Helvetica" pitchFamily="2" charset="0"/>
              </a:rPr>
              <a:t>Marronnier d’Inde</a:t>
            </a:r>
          </a:p>
        </p:txBody>
      </p:sp>
      <p:sp>
        <p:nvSpPr>
          <p:cNvPr id="96261" name="Text Box 5">
            <a:extLst>
              <a:ext uri="{FF2B5EF4-FFF2-40B4-BE49-F238E27FC236}">
                <a16:creationId xmlns:a16="http://schemas.microsoft.com/office/drawing/2014/main" id="{D7ECE052-6834-B4B4-0A61-C91D6990C228}"/>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Marronnier d'Inde s'adresse aux préoccupations incessantes qui semblent incontrôlables</a:t>
            </a:r>
            <a:r>
              <a:rPr lang="fr-FR" altLang="fr-FR" sz="1600">
                <a:latin typeface="Verdana" panose="020B0604030504040204" pitchFamily="34" charset="0"/>
              </a:rPr>
              <a:t>. Les personnes qui souffrent ne parviennent pas à se défaire de disputes ou de moments tristes et ne cessent de les revivre dans leur tête. La rumination ainsi que les pensées obsédantes et harcelantes tournent en rond comme un disque rayé, troublant l'esprit et conduisant à la fatigue ou à la dépression. Il est difficile de se concentrer pendant la journée, ou de dormir la nuit</a:t>
            </a:r>
            <a:r>
              <a:rPr lang="nl-NL" altLang="fr-FR" sz="1600">
                <a:latin typeface="Verdana" panose="020B0604030504040204" pitchFamily="34" charset="0"/>
              </a:rPr>
              <a:t>.</a:t>
            </a:r>
          </a:p>
        </p:txBody>
      </p:sp>
      <p:sp>
        <p:nvSpPr>
          <p:cNvPr id="50182" name="Text Box 6">
            <a:extLst>
              <a:ext uri="{FF2B5EF4-FFF2-40B4-BE49-F238E27FC236}">
                <a16:creationId xmlns:a16="http://schemas.microsoft.com/office/drawing/2014/main" id="{B7246A90-3B19-A333-7576-F76563F5F20F}"/>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96263" name="Picture 7">
            <a:extLst>
              <a:ext uri="{FF2B5EF4-FFF2-40B4-BE49-F238E27FC236}">
                <a16:creationId xmlns:a16="http://schemas.microsoft.com/office/drawing/2014/main" id="{14718DB7-EE61-AD3C-89FA-B5F6F2EC24BD}"/>
              </a:ext>
            </a:extLst>
          </p:cNvPr>
          <p:cNvPicPr>
            <a:picLocks noChangeAspect="1" noChangeArrowheads="1"/>
          </p:cNvPicPr>
          <p:nvPr/>
        </p:nvPicPr>
        <p:blipFill>
          <a:blip r:embed="rId2"/>
          <a:srcRect/>
          <a:stretch>
            <a:fillRect/>
          </a:stretch>
        </p:blipFill>
        <p:spPr bwMode="auto">
          <a:xfrm>
            <a:off x="468313" y="1700213"/>
            <a:ext cx="1884362" cy="1884362"/>
          </a:xfrm>
          <a:prstGeom prst="rect">
            <a:avLst/>
          </a:prstGeom>
          <a:noFill/>
          <a:ln w="12700">
            <a:solidFill>
              <a:schemeClr val="tx1"/>
            </a:solidFill>
            <a:miter lim="800000"/>
            <a:headEnd/>
            <a:tailEnd/>
          </a:ln>
          <a:effectLst>
            <a:outerShdw blurRad="63500" dist="107763" dir="2700000" algn="ctr" rotWithShape="0">
              <a:srgbClr val="00000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strips(downLeft)">
                                      <p:cBhvr>
                                        <p:cTn id="7" dur="500"/>
                                        <p:tgtEl>
                                          <p:spTgt spid="96263"/>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6258">
                                            <p:txEl>
                                              <p:pRg st="0" end="0"/>
                                            </p:txEl>
                                          </p:spTgt>
                                        </p:tgtEl>
                                        <p:attrNameLst>
                                          <p:attrName>style.visibility</p:attrName>
                                        </p:attrNameLst>
                                      </p:cBhvr>
                                      <p:to>
                                        <p:strVal val="visible"/>
                                      </p:to>
                                    </p:set>
                                    <p:animEffect transition="in" filter="strips(downLeft)">
                                      <p:cBhvr>
                                        <p:cTn id="11" dur="500"/>
                                        <p:tgtEl>
                                          <p:spTgt spid="96258">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6258">
                                            <p:txEl>
                                              <p:pRg st="1" end="1"/>
                                            </p:txEl>
                                          </p:spTgt>
                                        </p:tgtEl>
                                        <p:attrNameLst>
                                          <p:attrName>style.visibility</p:attrName>
                                        </p:attrNameLst>
                                      </p:cBhvr>
                                      <p:to>
                                        <p:strVal val="visible"/>
                                      </p:to>
                                    </p:set>
                                    <p:animEffect transition="in" filter="strips(downLeft)">
                                      <p:cBhvr>
                                        <p:cTn id="14" dur="500"/>
                                        <p:tgtEl>
                                          <p:spTgt spid="96258">
                                            <p:txEl>
                                              <p:pRg st="1" end="1"/>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strips(downLeft)">
                                      <p:cBhvr>
                                        <p:cTn id="17" dur="500"/>
                                        <p:tgtEl>
                                          <p:spTgt spid="96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96258">
                                            <p:txEl>
                                              <p:pRg st="4" end="4"/>
                                            </p:txEl>
                                          </p:spTgt>
                                        </p:tgtEl>
                                        <p:attrNameLst>
                                          <p:attrName>style.visibility</p:attrName>
                                        </p:attrNameLst>
                                      </p:cBhvr>
                                      <p:to>
                                        <p:strVal val="visible"/>
                                      </p:to>
                                    </p:set>
                                    <p:animEffect transition="in" filter="strips(downLeft)">
                                      <p:cBhvr>
                                        <p:cTn id="22" dur="500"/>
                                        <p:tgtEl>
                                          <p:spTgt spid="96258">
                                            <p:txEl>
                                              <p:pRg st="4" end="4"/>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96258">
                                            <p:txEl>
                                              <p:pRg st="5" end="5"/>
                                            </p:txEl>
                                          </p:spTgt>
                                        </p:tgtEl>
                                        <p:attrNameLst>
                                          <p:attrName>style.visibility</p:attrName>
                                        </p:attrNameLst>
                                      </p:cBhvr>
                                      <p:to>
                                        <p:strVal val="visible"/>
                                      </p:to>
                                    </p:set>
                                    <p:animEffect transition="in" filter="strips(downLeft)">
                                      <p:cBhvr>
                                        <p:cTn id="25" dur="500"/>
                                        <p:tgtEl>
                                          <p:spTgt spid="96258">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6261">
                                            <p:txEl>
                                              <p:pRg st="0" end="0"/>
                                            </p:txEl>
                                          </p:spTgt>
                                        </p:tgtEl>
                                        <p:attrNameLst>
                                          <p:attrName>style.visibility</p:attrName>
                                        </p:attrNameLst>
                                      </p:cBhvr>
                                      <p:to>
                                        <p:strVal val="visible"/>
                                      </p:to>
                                    </p:set>
                                    <p:animEffect transition="in" filter="strips(downLeft)">
                                      <p:cBhvr>
                                        <p:cTn id="30" dur="500"/>
                                        <p:tgtEl>
                                          <p:spTgt spid="96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autoUpdateAnimBg="0"/>
      <p:bldP spid="9626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2">
            <a:extLst>
              <a:ext uri="{FF2B5EF4-FFF2-40B4-BE49-F238E27FC236}">
                <a16:creationId xmlns:a16="http://schemas.microsoft.com/office/drawing/2014/main" id="{045100A1-97DB-9343-5ED2-4A3063BFAD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A1509A1-A162-F449-8DBE-00F2E85361FE}" type="slidenum">
              <a:rPr lang="nl-NL" altLang="fr-FR" sz="1400"/>
              <a:pPr eaLnBrk="1" hangingPunct="1"/>
              <a:t>36</a:t>
            </a:fld>
            <a:endParaRPr lang="nl-NL" altLang="fr-FR" sz="1400"/>
          </a:p>
        </p:txBody>
      </p:sp>
      <p:sp>
        <p:nvSpPr>
          <p:cNvPr id="150530" name="Text Box 2">
            <a:extLst>
              <a:ext uri="{FF2B5EF4-FFF2-40B4-BE49-F238E27FC236}">
                <a16:creationId xmlns:a16="http://schemas.microsoft.com/office/drawing/2014/main" id="{A4685062-6B3A-6589-DE1C-35BFFA34BA29}"/>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incertitude quant au chemin à prendre dans la vie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Folle Avoine:</a:t>
            </a:r>
          </a:p>
          <a:p>
            <a:pPr>
              <a:buSzPct val="75000"/>
              <a:buFontTx/>
              <a:buChar char="•"/>
            </a:pPr>
            <a:r>
              <a:rPr lang="fr-FR" altLang="fr-FR" sz="1600" i="1">
                <a:latin typeface="Verdana" panose="020B0604030504040204" pitchFamily="34" charset="0"/>
              </a:rPr>
              <a:t> une personne qui sait où elle va, avec des ambitions et des idées bien définies, ainsi que la capacité de décider de sa véritable voie</a:t>
            </a:r>
          </a:p>
        </p:txBody>
      </p:sp>
      <p:sp>
        <p:nvSpPr>
          <p:cNvPr id="150531" name="Text Box 3">
            <a:extLst>
              <a:ext uri="{FF2B5EF4-FFF2-40B4-BE49-F238E27FC236}">
                <a16:creationId xmlns:a16="http://schemas.microsoft.com/office/drawing/2014/main" id="{751359E2-F633-D1F5-4E82-77566015A599}"/>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Wild Oat</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Folle Avoine</a:t>
            </a:r>
          </a:p>
        </p:txBody>
      </p:sp>
      <p:sp>
        <p:nvSpPr>
          <p:cNvPr id="150532" name="Text Box 4">
            <a:extLst>
              <a:ext uri="{FF2B5EF4-FFF2-40B4-BE49-F238E27FC236}">
                <a16:creationId xmlns:a16="http://schemas.microsoft.com/office/drawing/2014/main" id="{1FF48BD9-D69F-4347-E685-24DEE419793A}"/>
              </a:ext>
            </a:extLst>
          </p:cNvPr>
          <p:cNvSpPr txBox="1">
            <a:spLocks noChangeArrowheads="1"/>
          </p:cNvSpPr>
          <p:nvPr/>
        </p:nvSpPr>
        <p:spPr bwMode="auto">
          <a:xfrm>
            <a:off x="395288" y="3933825"/>
            <a:ext cx="8280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La Folle Avoine aide à prendre des décisions </a:t>
            </a:r>
            <a:r>
              <a:rPr lang="fr-FR" altLang="fr-FR" sz="1600">
                <a:latin typeface="Verdana" panose="020B0604030504040204" pitchFamily="34" charset="0"/>
              </a:rPr>
              <a:t>importantes. La Folle Avoine s'adresse aux personnes qui arrivent à un tournant décisif de leur vie et ne savent pas quelle décision prendre. Elles peuvent avoir de l'ambition et une multitude de talents, mais elles gaspillent car elles ne savent pas précisément où elles vont dans la vie. Elles essaient parfois plusieurs professions mais s'ennuient vite et se lassent facilement, ne sachant pas exactement ce qu'elles veulent. En même temps, elles ont conscience de passer à côté de la vie et se sentent frustrées et insatisfaites (voir également Plumbago</a:t>
            </a:r>
            <a:r>
              <a:rPr lang="en-GB" altLang="fr-FR" sz="1600">
                <a:latin typeface="Verdana" panose="020B0604030504040204" pitchFamily="34" charset="0"/>
              </a:rPr>
              <a:t>-</a:t>
            </a:r>
            <a:r>
              <a:rPr lang="fr-FR" altLang="fr-FR" sz="1600">
                <a:latin typeface="Verdana" panose="020B0604030504040204" pitchFamily="34" charset="0"/>
              </a:rPr>
              <a:t>Cerato et Scleranthus-Alène</a:t>
            </a:r>
            <a:r>
              <a:rPr lang="nl-NL" altLang="fr-FR" sz="1600">
                <a:latin typeface="Verdana" panose="020B0604030504040204" pitchFamily="34" charset="0"/>
              </a:rPr>
              <a:t>).</a:t>
            </a:r>
          </a:p>
        </p:txBody>
      </p:sp>
      <p:sp>
        <p:nvSpPr>
          <p:cNvPr id="51206" name="Text Box 5">
            <a:extLst>
              <a:ext uri="{FF2B5EF4-FFF2-40B4-BE49-F238E27FC236}">
                <a16:creationId xmlns:a16="http://schemas.microsoft.com/office/drawing/2014/main" id="{AC190835-14C0-A2EE-316A-641468CEEF6A}"/>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50536" name="Picture 8" descr="WILD_OAT-juiste">
            <a:extLst>
              <a:ext uri="{FF2B5EF4-FFF2-40B4-BE49-F238E27FC236}">
                <a16:creationId xmlns:a16="http://schemas.microsoft.com/office/drawing/2014/main" id="{953EB714-A74A-299E-FC2D-2D95A9921C3A}"/>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Effect transition="in" filter="strips(downLeft)">
                                      <p:cBhvr>
                                        <p:cTn id="7" dur="500"/>
                                        <p:tgtEl>
                                          <p:spTgt spid="15053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0530">
                                            <p:txEl>
                                              <p:pRg st="1" end="1"/>
                                            </p:txEl>
                                          </p:spTgt>
                                        </p:tgtEl>
                                        <p:attrNameLst>
                                          <p:attrName>style.visibility</p:attrName>
                                        </p:attrNameLst>
                                      </p:cBhvr>
                                      <p:to>
                                        <p:strVal val="visible"/>
                                      </p:to>
                                    </p:set>
                                    <p:animEffect transition="in" filter="strips(downLeft)">
                                      <p:cBhvr>
                                        <p:cTn id="10" dur="500"/>
                                        <p:tgtEl>
                                          <p:spTgt spid="1505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50530">
                                            <p:txEl>
                                              <p:pRg st="4" end="4"/>
                                            </p:txEl>
                                          </p:spTgt>
                                        </p:tgtEl>
                                        <p:attrNameLst>
                                          <p:attrName>style.visibility</p:attrName>
                                        </p:attrNameLst>
                                      </p:cBhvr>
                                      <p:to>
                                        <p:strVal val="visible"/>
                                      </p:to>
                                    </p:set>
                                    <p:animEffect transition="in" filter="strips(downLeft)">
                                      <p:cBhvr>
                                        <p:cTn id="15" dur="500"/>
                                        <p:tgtEl>
                                          <p:spTgt spid="150530">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50530">
                                            <p:txEl>
                                              <p:pRg st="5" end="5"/>
                                            </p:txEl>
                                          </p:spTgt>
                                        </p:tgtEl>
                                        <p:attrNameLst>
                                          <p:attrName>style.visibility</p:attrName>
                                        </p:attrNameLst>
                                      </p:cBhvr>
                                      <p:to>
                                        <p:strVal val="visible"/>
                                      </p:to>
                                    </p:set>
                                    <p:animEffect transition="in" filter="strips(downLeft)">
                                      <p:cBhvr>
                                        <p:cTn id="18" dur="500"/>
                                        <p:tgtEl>
                                          <p:spTgt spid="15053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50532">
                                            <p:txEl>
                                              <p:pRg st="0" end="0"/>
                                            </p:txEl>
                                          </p:spTgt>
                                        </p:tgtEl>
                                        <p:attrNameLst>
                                          <p:attrName>style.visibility</p:attrName>
                                        </p:attrNameLst>
                                      </p:cBhvr>
                                      <p:to>
                                        <p:strVal val="visible"/>
                                      </p:to>
                                    </p:set>
                                    <p:animEffect transition="in" filter="strips(downLeft)">
                                      <p:cBhvr>
                                        <p:cTn id="23" dur="500"/>
                                        <p:tgtEl>
                                          <p:spTgt spid="150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P spid="15053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2">
            <a:extLst>
              <a:ext uri="{FF2B5EF4-FFF2-40B4-BE49-F238E27FC236}">
                <a16:creationId xmlns:a16="http://schemas.microsoft.com/office/drawing/2014/main" id="{FDDC106C-830D-CBFA-B4F7-F0BE6B3D43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19595A-83BF-4640-A9C3-9A87F4958A2F}" type="slidenum">
              <a:rPr lang="nl-NL" altLang="fr-FR" sz="1400"/>
              <a:pPr eaLnBrk="1" hangingPunct="1"/>
              <a:t>37</a:t>
            </a:fld>
            <a:endParaRPr lang="nl-NL" altLang="fr-FR" sz="1400"/>
          </a:p>
        </p:txBody>
      </p:sp>
      <p:sp>
        <p:nvSpPr>
          <p:cNvPr id="151554" name="Text Box 2">
            <a:extLst>
              <a:ext uri="{FF2B5EF4-FFF2-40B4-BE49-F238E27FC236}">
                <a16:creationId xmlns:a16="http://schemas.microsoft.com/office/drawing/2014/main" id="{C0FD2A2D-854D-4946-54DE-3D280051CB75}"/>
              </a:ext>
            </a:extLst>
          </p:cNvPr>
          <p:cNvSpPr txBox="1">
            <a:spLocks noChangeArrowheads="1"/>
          </p:cNvSpPr>
          <p:nvPr/>
        </p:nvSpPr>
        <p:spPr bwMode="auto">
          <a:xfrm>
            <a:off x="2627313" y="1628775"/>
            <a:ext cx="63373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résignation, fatalisme, apathie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l’Églantine:</a:t>
            </a:r>
          </a:p>
          <a:p>
            <a:pPr>
              <a:buSzPct val="75000"/>
              <a:buFontTx/>
              <a:buChar char="•"/>
            </a:pPr>
            <a:r>
              <a:rPr lang="fr-FR" altLang="fr-FR" sz="1600" i="1">
                <a:latin typeface="Verdana" panose="020B0604030504040204" pitchFamily="34" charset="0"/>
              </a:rPr>
              <a:t> un vif intérêt pour la vie, le travail et le monde en général</a:t>
            </a:r>
          </a:p>
        </p:txBody>
      </p:sp>
      <p:sp>
        <p:nvSpPr>
          <p:cNvPr id="151555" name="Text Box 3">
            <a:extLst>
              <a:ext uri="{FF2B5EF4-FFF2-40B4-BE49-F238E27FC236}">
                <a16:creationId xmlns:a16="http://schemas.microsoft.com/office/drawing/2014/main" id="{B3D6DAFC-9ABC-1D13-8538-21C4C092245C}"/>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Wild Rose</a:t>
            </a:r>
            <a:endParaRPr lang="nl-NL" altLang="fr-FR" i="1">
              <a:latin typeface="Verdana" panose="020B0604030504040204" pitchFamily="34" charset="0"/>
            </a:endParaRPr>
          </a:p>
          <a:p>
            <a:pPr>
              <a:lnSpc>
                <a:spcPct val="110000"/>
              </a:lnSpc>
            </a:pPr>
            <a:r>
              <a:rPr lang="fr-FR" altLang="fr-FR" sz="1600">
                <a:latin typeface="Helvetica" pitchFamily="2" charset="0"/>
              </a:rPr>
              <a:t>Églantine</a:t>
            </a:r>
          </a:p>
        </p:txBody>
      </p:sp>
      <p:sp>
        <p:nvSpPr>
          <p:cNvPr id="151556" name="Text Box 4">
            <a:extLst>
              <a:ext uri="{FF2B5EF4-FFF2-40B4-BE49-F238E27FC236}">
                <a16:creationId xmlns:a16="http://schemas.microsoft.com/office/drawing/2014/main" id="{0B649A5E-A7D5-6C1C-5C05-CC8FD411A204}"/>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L‘Églantine convient à celui qui se résigne à une situation désagréable</a:t>
            </a:r>
            <a:r>
              <a:rPr lang="fr-FR" altLang="fr-FR" sz="1600">
                <a:latin typeface="Verdana" panose="020B0604030504040204" pitchFamily="34" charset="0"/>
              </a:rPr>
              <a:t>, qu'il s'agisse d'une maladie, d’une vie monotone ou d’un travail déplaisant. Il ne se plaint pas mais est trop apathique pour se rétablir, pour changer de profession ou pour apprécier les plaisirs simples. Bien qu'il soit insatisfait de cet état de choses, il n'est pas vraiment malheureux et n'essaie pas de changer la situation. De ce fait, c'est un compagnon plutôt ennuyeux qui est incapable de réaliser son potentiel</a:t>
            </a:r>
            <a:r>
              <a:rPr lang="nl-NL" altLang="fr-FR" sz="1600">
                <a:latin typeface="Verdana" panose="020B0604030504040204" pitchFamily="34" charset="0"/>
              </a:rPr>
              <a:t>.</a:t>
            </a:r>
          </a:p>
        </p:txBody>
      </p:sp>
      <p:sp>
        <p:nvSpPr>
          <p:cNvPr id="52230" name="Text Box 5">
            <a:extLst>
              <a:ext uri="{FF2B5EF4-FFF2-40B4-BE49-F238E27FC236}">
                <a16:creationId xmlns:a16="http://schemas.microsoft.com/office/drawing/2014/main" id="{DC9C7D15-E0ED-197B-A702-23D0EEF2ADB5}"/>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51560" name="Picture 8" descr="WILDROSE">
            <a:extLst>
              <a:ext uri="{FF2B5EF4-FFF2-40B4-BE49-F238E27FC236}">
                <a16:creationId xmlns:a16="http://schemas.microsoft.com/office/drawing/2014/main" id="{024059FD-D496-44C6-21F7-94D8BE64D13C}"/>
              </a:ext>
            </a:extLst>
          </p:cNvPr>
          <p:cNvPicPr>
            <a:picLocks noChangeAspect="1" noChangeArrowheads="1"/>
          </p:cNvPicPr>
          <p:nvPr/>
        </p:nvPicPr>
        <p:blipFill>
          <a:blip r:embed="rId2"/>
          <a:srcRect/>
          <a:stretch>
            <a:fillRect/>
          </a:stretch>
        </p:blipFill>
        <p:spPr bwMode="auto">
          <a:xfrm>
            <a:off x="468313" y="1700213"/>
            <a:ext cx="1236662" cy="18732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pic>
        <p:nvPicPr>
          <p:cNvPr id="151561" name="Picture 9" descr="Wild Rose-juiste">
            <a:extLst>
              <a:ext uri="{FF2B5EF4-FFF2-40B4-BE49-F238E27FC236}">
                <a16:creationId xmlns:a16="http://schemas.microsoft.com/office/drawing/2014/main" id="{E2F5D503-13E7-383B-B6B8-CFA03F83FCC3}"/>
              </a:ext>
            </a:extLst>
          </p:cNvPr>
          <p:cNvPicPr>
            <a:picLocks noChangeAspect="1" noChangeArrowheads="1"/>
          </p:cNvPicPr>
          <p:nvPr/>
        </p:nvPicPr>
        <p:blipFill>
          <a:blip r:embed="rId3"/>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Effect transition="in" filter="strips(downLeft)">
                                      <p:cBhvr>
                                        <p:cTn id="7" dur="500"/>
                                        <p:tgtEl>
                                          <p:spTgt spid="15155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1554">
                                            <p:txEl>
                                              <p:pRg st="1" end="1"/>
                                            </p:txEl>
                                          </p:spTgt>
                                        </p:tgtEl>
                                        <p:attrNameLst>
                                          <p:attrName>style.visibility</p:attrName>
                                        </p:attrNameLst>
                                      </p:cBhvr>
                                      <p:to>
                                        <p:strVal val="visible"/>
                                      </p:to>
                                    </p:set>
                                    <p:animEffect transition="in" filter="strips(downLeft)">
                                      <p:cBhvr>
                                        <p:cTn id="10" dur="500"/>
                                        <p:tgtEl>
                                          <p:spTgt spid="15155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51554">
                                            <p:txEl>
                                              <p:pRg st="4" end="4"/>
                                            </p:txEl>
                                          </p:spTgt>
                                        </p:tgtEl>
                                        <p:attrNameLst>
                                          <p:attrName>style.visibility</p:attrName>
                                        </p:attrNameLst>
                                      </p:cBhvr>
                                      <p:to>
                                        <p:strVal val="visible"/>
                                      </p:to>
                                    </p:set>
                                    <p:animEffect transition="in" filter="strips(downLeft)">
                                      <p:cBhvr>
                                        <p:cTn id="15" dur="500"/>
                                        <p:tgtEl>
                                          <p:spTgt spid="15155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51554">
                                            <p:txEl>
                                              <p:pRg st="5" end="5"/>
                                            </p:txEl>
                                          </p:spTgt>
                                        </p:tgtEl>
                                        <p:attrNameLst>
                                          <p:attrName>style.visibility</p:attrName>
                                        </p:attrNameLst>
                                      </p:cBhvr>
                                      <p:to>
                                        <p:strVal val="visible"/>
                                      </p:to>
                                    </p:set>
                                    <p:animEffect transition="in" filter="strips(downLeft)">
                                      <p:cBhvr>
                                        <p:cTn id="18" dur="500"/>
                                        <p:tgtEl>
                                          <p:spTgt spid="15155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51556">
                                            <p:txEl>
                                              <p:pRg st="0" end="0"/>
                                            </p:txEl>
                                          </p:spTgt>
                                        </p:tgtEl>
                                        <p:attrNameLst>
                                          <p:attrName>style.visibility</p:attrName>
                                        </p:attrNameLst>
                                      </p:cBhvr>
                                      <p:to>
                                        <p:strVal val="visible"/>
                                      </p:to>
                                    </p:set>
                                    <p:animEffect transition="in" filter="strips(downLeft)">
                                      <p:cBhvr>
                                        <p:cTn id="23" dur="500"/>
                                        <p:tgtEl>
                                          <p:spTgt spid="151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build="p" autoUpdateAnimBg="0"/>
      <p:bldP spid="15155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2">
            <a:extLst>
              <a:ext uri="{FF2B5EF4-FFF2-40B4-BE49-F238E27FC236}">
                <a16:creationId xmlns:a16="http://schemas.microsoft.com/office/drawing/2014/main" id="{4653B709-E042-3EA0-C643-4EEBCA86BD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BC4F37-DBB3-F042-8DF2-0A3041B5129D}" type="slidenum">
              <a:rPr lang="nl-NL" altLang="fr-FR" sz="1400"/>
              <a:pPr eaLnBrk="1" hangingPunct="1"/>
              <a:t>38</a:t>
            </a:fld>
            <a:endParaRPr lang="nl-NL" altLang="fr-FR" sz="1400"/>
          </a:p>
        </p:txBody>
      </p:sp>
      <p:sp>
        <p:nvSpPr>
          <p:cNvPr id="154626" name="Text Box 2">
            <a:extLst>
              <a:ext uri="{FF2B5EF4-FFF2-40B4-BE49-F238E27FC236}">
                <a16:creationId xmlns:a16="http://schemas.microsoft.com/office/drawing/2014/main" id="{E742B404-9C37-47BD-75E9-0F122663D75C}"/>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ressentiment, rancune, apitoiement </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Saule:</a:t>
            </a:r>
          </a:p>
          <a:p>
            <a:pPr>
              <a:buSzPct val="75000"/>
              <a:buFontTx/>
              <a:buChar char="•"/>
            </a:pPr>
            <a:r>
              <a:rPr lang="fr-FR" altLang="fr-FR" sz="1600" i="1">
                <a:latin typeface="Verdana" panose="020B0604030504040204" pitchFamily="34" charset="0"/>
              </a:rPr>
              <a:t> capable de pardonner et d’oublier les injustices passées et de prendre plaisir à la vie</a:t>
            </a:r>
          </a:p>
          <a:p>
            <a:pPr>
              <a:buSzPct val="75000"/>
            </a:pPr>
            <a:endParaRPr lang="fr-FR" altLang="fr-FR" sz="1600" i="1">
              <a:latin typeface="Verdana" panose="020B0604030504040204" pitchFamily="34" charset="0"/>
            </a:endParaRPr>
          </a:p>
        </p:txBody>
      </p:sp>
      <p:sp>
        <p:nvSpPr>
          <p:cNvPr id="154627" name="Text Box 3">
            <a:extLst>
              <a:ext uri="{FF2B5EF4-FFF2-40B4-BE49-F238E27FC236}">
                <a16:creationId xmlns:a16="http://schemas.microsoft.com/office/drawing/2014/main" id="{C058E578-96FB-86BE-71B0-B3982ACC115B}"/>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Willow</a:t>
            </a:r>
            <a:endParaRPr lang="nl-NL"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Saule</a:t>
            </a:r>
          </a:p>
        </p:txBody>
      </p:sp>
      <p:sp>
        <p:nvSpPr>
          <p:cNvPr id="154628" name="Text Box 4">
            <a:extLst>
              <a:ext uri="{FF2B5EF4-FFF2-40B4-BE49-F238E27FC236}">
                <a16:creationId xmlns:a16="http://schemas.microsoft.com/office/drawing/2014/main" id="{B07CA316-0448-147F-CE59-FA46731B8691}"/>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b="1">
                <a:latin typeface="Verdana" panose="020B0604030504040204" pitchFamily="34" charset="0"/>
              </a:rPr>
              <a:t>Le Saule est pour le ressentiment, l’apitoiement sur son sort et l’amertume</a:t>
            </a:r>
            <a:r>
              <a:rPr lang="fr-FR" altLang="fr-FR" sz="1600">
                <a:latin typeface="Verdana" panose="020B0604030504040204" pitchFamily="34" charset="0"/>
              </a:rPr>
              <a:t>. La plupart des gens ont parfois l’impression qu’on abuse plus ou moins d’eux. Cette Fleur de Bach aide à neutraliser le ressentiment et à retrouver le sens de l’humour ainsi que le sens des proportions.</a:t>
            </a:r>
            <a:endParaRPr lang="nl-NL" altLang="fr-FR" sz="1600">
              <a:latin typeface="Verdana" panose="020B0604030504040204" pitchFamily="34" charset="0"/>
            </a:endParaRPr>
          </a:p>
        </p:txBody>
      </p:sp>
      <p:sp>
        <p:nvSpPr>
          <p:cNvPr id="53254" name="Text Box 5">
            <a:extLst>
              <a:ext uri="{FF2B5EF4-FFF2-40B4-BE49-F238E27FC236}">
                <a16:creationId xmlns:a16="http://schemas.microsoft.com/office/drawing/2014/main" id="{2D134459-E52E-3948-594A-0B52210B85F7}"/>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54631" name="Picture 7" descr="WILLOW-juiste">
            <a:extLst>
              <a:ext uri="{FF2B5EF4-FFF2-40B4-BE49-F238E27FC236}">
                <a16:creationId xmlns:a16="http://schemas.microsoft.com/office/drawing/2014/main" id="{6D60EBDF-E54E-820E-D986-08FFFB2236F2}"/>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strips(downLeft)">
                                      <p:cBhvr>
                                        <p:cTn id="7" dur="500"/>
                                        <p:tgtEl>
                                          <p:spTgt spid="15462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4626">
                                            <p:txEl>
                                              <p:pRg st="1" end="1"/>
                                            </p:txEl>
                                          </p:spTgt>
                                        </p:tgtEl>
                                        <p:attrNameLst>
                                          <p:attrName>style.visibility</p:attrName>
                                        </p:attrNameLst>
                                      </p:cBhvr>
                                      <p:to>
                                        <p:strVal val="visible"/>
                                      </p:to>
                                    </p:set>
                                    <p:animEffect transition="in" filter="strips(downLeft)">
                                      <p:cBhvr>
                                        <p:cTn id="10" dur="500"/>
                                        <p:tgtEl>
                                          <p:spTgt spid="15462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54626">
                                            <p:txEl>
                                              <p:pRg st="4" end="4"/>
                                            </p:txEl>
                                          </p:spTgt>
                                        </p:tgtEl>
                                        <p:attrNameLst>
                                          <p:attrName>style.visibility</p:attrName>
                                        </p:attrNameLst>
                                      </p:cBhvr>
                                      <p:to>
                                        <p:strVal val="visible"/>
                                      </p:to>
                                    </p:set>
                                    <p:animEffect transition="in" filter="strips(downLeft)">
                                      <p:cBhvr>
                                        <p:cTn id="15" dur="500"/>
                                        <p:tgtEl>
                                          <p:spTgt spid="15462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54626">
                                            <p:txEl>
                                              <p:pRg st="5" end="5"/>
                                            </p:txEl>
                                          </p:spTgt>
                                        </p:tgtEl>
                                        <p:attrNameLst>
                                          <p:attrName>style.visibility</p:attrName>
                                        </p:attrNameLst>
                                      </p:cBhvr>
                                      <p:to>
                                        <p:strVal val="visible"/>
                                      </p:to>
                                    </p:set>
                                    <p:animEffect transition="in" filter="strips(downLeft)">
                                      <p:cBhvr>
                                        <p:cTn id="18" dur="500"/>
                                        <p:tgtEl>
                                          <p:spTgt spid="15462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54628">
                                            <p:txEl>
                                              <p:pRg st="0" end="0"/>
                                            </p:txEl>
                                          </p:spTgt>
                                        </p:tgtEl>
                                        <p:attrNameLst>
                                          <p:attrName>style.visibility</p:attrName>
                                        </p:attrNameLst>
                                      </p:cBhvr>
                                      <p:to>
                                        <p:strVal val="visible"/>
                                      </p:to>
                                    </p:set>
                                    <p:animEffect transition="in" filter="strips(downLeft)">
                                      <p:cBhvr>
                                        <p:cTn id="23" dur="500"/>
                                        <p:tgtEl>
                                          <p:spTgt spid="1546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P spid="15462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2">
            <a:extLst>
              <a:ext uri="{FF2B5EF4-FFF2-40B4-BE49-F238E27FC236}">
                <a16:creationId xmlns:a16="http://schemas.microsoft.com/office/drawing/2014/main" id="{F41417E7-D2F9-7269-07DF-C8AB815F16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653E2D-7423-E145-A2BC-F285BF5598C4}" type="slidenum">
              <a:rPr lang="nl-NL" altLang="fr-FR" sz="1400"/>
              <a:pPr eaLnBrk="1" hangingPunct="1"/>
              <a:t>4</a:t>
            </a:fld>
            <a:endParaRPr lang="nl-NL" altLang="fr-FR" sz="1400"/>
          </a:p>
        </p:txBody>
      </p:sp>
      <p:sp>
        <p:nvSpPr>
          <p:cNvPr id="125954" name="Text Box 2">
            <a:extLst>
              <a:ext uri="{FF2B5EF4-FFF2-40B4-BE49-F238E27FC236}">
                <a16:creationId xmlns:a16="http://schemas.microsoft.com/office/drawing/2014/main" id="{9890063B-DCDC-18E3-10A5-7419DD2EFF15}"/>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manque de volonté, ne sait</a:t>
            </a:r>
            <a:r>
              <a:rPr lang="en-GB" altLang="fr-FR" sz="1600" i="1">
                <a:latin typeface="Verdana" panose="020B0604030504040204" pitchFamily="34" charset="0"/>
              </a:rPr>
              <a:t> </a:t>
            </a:r>
            <a:r>
              <a:rPr lang="fr-FR" altLang="fr-FR" sz="1600" i="1">
                <a:latin typeface="Verdana" panose="020B0604030504040204" pitchFamily="34" charset="0"/>
              </a:rPr>
              <a:t>pas dire non</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Centaurée:</a:t>
            </a:r>
          </a:p>
          <a:p>
            <a:pPr>
              <a:buSzPct val="75000"/>
              <a:buFontTx/>
              <a:buChar char="•"/>
            </a:pPr>
            <a:r>
              <a:rPr lang="fr-FR" altLang="fr-FR" sz="1600" i="1">
                <a:latin typeface="Verdana" panose="020B0604030504040204" pitchFamily="34" charset="0"/>
              </a:rPr>
              <a:t> s'observe chez ceux qui, de bonne volonté, rendent discrètement service, sans toutefois nier leurs propres besoins</a:t>
            </a:r>
          </a:p>
        </p:txBody>
      </p:sp>
      <p:sp>
        <p:nvSpPr>
          <p:cNvPr id="125955" name="Text Box 3">
            <a:extLst>
              <a:ext uri="{FF2B5EF4-FFF2-40B4-BE49-F238E27FC236}">
                <a16:creationId xmlns:a16="http://schemas.microsoft.com/office/drawing/2014/main" id="{04CF44B7-2E2B-03AF-94F1-5584A710AB76}"/>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Centaury</a:t>
            </a:r>
            <a:endParaRPr lang="nl-NL" altLang="fr-FR" i="1">
              <a:latin typeface="Verdana" panose="020B0604030504040204" pitchFamily="34" charset="0"/>
            </a:endParaRPr>
          </a:p>
          <a:p>
            <a:pPr>
              <a:lnSpc>
                <a:spcPct val="110000"/>
              </a:lnSpc>
            </a:pPr>
            <a:r>
              <a:rPr lang="fr-FR" altLang="fr-FR" sz="1600">
                <a:latin typeface="Helvetica" pitchFamily="2" charset="0"/>
              </a:rPr>
              <a:t>Centaurée</a:t>
            </a:r>
          </a:p>
        </p:txBody>
      </p:sp>
      <p:sp>
        <p:nvSpPr>
          <p:cNvPr id="125956" name="Text Box 4">
            <a:extLst>
              <a:ext uri="{FF2B5EF4-FFF2-40B4-BE49-F238E27FC236}">
                <a16:creationId xmlns:a16="http://schemas.microsoft.com/office/drawing/2014/main" id="{510317A2-3061-5F32-B2FF-D8E57A60F2DF}"/>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Centaurée convient à ceux qui ne savent pas dire non.</a:t>
            </a:r>
            <a:r>
              <a:rPr lang="fr-FR" altLang="fr-FR" sz="1600">
                <a:latin typeface="Verdana" panose="020B0604030504040204" pitchFamily="34" charset="0"/>
              </a:rPr>
              <a:t> Ils laissent les autres abuser de leur gentillesse, voire même les brimer. Ils sont généralement de nature timide, calme, et plutôt passive, avec une volonté faible. Désireux de plaire, ils cèdent aux autres, non pas parce qu'ils sont prêts à collaborer, mais par soumission.</a:t>
            </a:r>
            <a:endParaRPr lang="nl-NL" altLang="fr-FR" sz="1600">
              <a:latin typeface="Verdana" panose="020B0604030504040204" pitchFamily="34" charset="0"/>
            </a:endParaRPr>
          </a:p>
        </p:txBody>
      </p:sp>
      <p:sp>
        <p:nvSpPr>
          <p:cNvPr id="18438" name="Text Box 5">
            <a:extLst>
              <a:ext uri="{FF2B5EF4-FFF2-40B4-BE49-F238E27FC236}">
                <a16:creationId xmlns:a16="http://schemas.microsoft.com/office/drawing/2014/main" id="{8274F802-250A-EF8C-EE26-E98BC3B128F9}"/>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5960" name="Picture 8" descr="CENTAURY-juiste">
            <a:extLst>
              <a:ext uri="{FF2B5EF4-FFF2-40B4-BE49-F238E27FC236}">
                <a16:creationId xmlns:a16="http://schemas.microsoft.com/office/drawing/2014/main" id="{FB0E0ADB-33DE-B5A5-FF64-20BC4AC7D874}"/>
              </a:ext>
            </a:extLst>
          </p:cNvPr>
          <p:cNvPicPr>
            <a:picLocks noChangeAspect="1" noChangeArrowheads="1"/>
          </p:cNvPicPr>
          <p:nvPr/>
        </p:nvPicPr>
        <p:blipFill>
          <a:blip r:embed="rId2"/>
          <a:srcRect/>
          <a:stretch>
            <a:fillRect/>
          </a:stretch>
        </p:blipFill>
        <p:spPr bwMode="auto">
          <a:xfrm>
            <a:off x="468313"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strips(downLeft)">
                                      <p:cBhvr>
                                        <p:cTn id="7" dur="500"/>
                                        <p:tgtEl>
                                          <p:spTgt spid="12595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5954">
                                            <p:txEl>
                                              <p:pRg st="1" end="1"/>
                                            </p:txEl>
                                          </p:spTgt>
                                        </p:tgtEl>
                                        <p:attrNameLst>
                                          <p:attrName>style.visibility</p:attrName>
                                        </p:attrNameLst>
                                      </p:cBhvr>
                                      <p:to>
                                        <p:strVal val="visible"/>
                                      </p:to>
                                    </p:set>
                                    <p:animEffect transition="in" filter="strips(downLeft)">
                                      <p:cBhvr>
                                        <p:cTn id="10" dur="500"/>
                                        <p:tgtEl>
                                          <p:spTgt spid="12595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5954">
                                            <p:txEl>
                                              <p:pRg st="4" end="4"/>
                                            </p:txEl>
                                          </p:spTgt>
                                        </p:tgtEl>
                                        <p:attrNameLst>
                                          <p:attrName>style.visibility</p:attrName>
                                        </p:attrNameLst>
                                      </p:cBhvr>
                                      <p:to>
                                        <p:strVal val="visible"/>
                                      </p:to>
                                    </p:set>
                                    <p:animEffect transition="in" filter="strips(downLeft)">
                                      <p:cBhvr>
                                        <p:cTn id="15" dur="500"/>
                                        <p:tgtEl>
                                          <p:spTgt spid="12595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5954">
                                            <p:txEl>
                                              <p:pRg st="5" end="5"/>
                                            </p:txEl>
                                          </p:spTgt>
                                        </p:tgtEl>
                                        <p:attrNameLst>
                                          <p:attrName>style.visibility</p:attrName>
                                        </p:attrNameLst>
                                      </p:cBhvr>
                                      <p:to>
                                        <p:strVal val="visible"/>
                                      </p:to>
                                    </p:set>
                                    <p:animEffect transition="in" filter="strips(downLeft)">
                                      <p:cBhvr>
                                        <p:cTn id="18" dur="500"/>
                                        <p:tgtEl>
                                          <p:spTgt spid="12595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5956">
                                            <p:txEl>
                                              <p:pRg st="0" end="0"/>
                                            </p:txEl>
                                          </p:spTgt>
                                        </p:tgtEl>
                                        <p:attrNameLst>
                                          <p:attrName>style.visibility</p:attrName>
                                        </p:attrNameLst>
                                      </p:cBhvr>
                                      <p:to>
                                        <p:strVal val="visible"/>
                                      </p:to>
                                    </p:set>
                                    <p:animEffect transition="in" filter="strips(downLeft)">
                                      <p:cBhvr>
                                        <p:cTn id="23" dur="500"/>
                                        <p:tgtEl>
                                          <p:spTgt spid="1259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P spid="12595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2">
            <a:extLst>
              <a:ext uri="{FF2B5EF4-FFF2-40B4-BE49-F238E27FC236}">
                <a16:creationId xmlns:a16="http://schemas.microsoft.com/office/drawing/2014/main" id="{2B818F0D-7D3E-5C7C-1954-0D5A2CF3EE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45A9FF-25CF-1948-88A0-580E16700C18}" type="slidenum">
              <a:rPr lang="nl-NL" altLang="fr-FR" sz="1400"/>
              <a:pPr eaLnBrk="1" hangingPunct="1"/>
              <a:t>5</a:t>
            </a:fld>
            <a:endParaRPr lang="nl-NL" altLang="fr-FR" sz="1400"/>
          </a:p>
        </p:txBody>
      </p:sp>
      <p:sp>
        <p:nvSpPr>
          <p:cNvPr id="126978" name="Text Box 2">
            <a:extLst>
              <a:ext uri="{FF2B5EF4-FFF2-40B4-BE49-F238E27FC236}">
                <a16:creationId xmlns:a16="http://schemas.microsoft.com/office/drawing/2014/main" id="{E2105F08-3453-4F7C-FD89-D50F3F7AA5BE}"/>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douter de son propre jugement, recherche le conseil d’autrui avant d’agir</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Plumbago:</a:t>
            </a:r>
          </a:p>
          <a:p>
            <a:pPr>
              <a:buSzPct val="75000"/>
              <a:buFontTx/>
              <a:buChar char="•"/>
            </a:pPr>
            <a:r>
              <a:rPr lang="fr-FR" altLang="fr-FR" sz="1600" i="1">
                <a:latin typeface="Verdana" panose="020B0604030504040204" pitchFamily="34" charset="0"/>
              </a:rPr>
              <a:t> confiance à leur propre intuition</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26979" name="Text Box 3">
            <a:extLst>
              <a:ext uri="{FF2B5EF4-FFF2-40B4-BE49-F238E27FC236}">
                <a16:creationId xmlns:a16="http://schemas.microsoft.com/office/drawing/2014/main" id="{DD782848-9615-3F25-9900-5DAC5EBC2C3D}"/>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Cerato</a:t>
            </a:r>
            <a:endParaRPr lang="en-GB" sz="2400" i="1">
              <a:latin typeface="Verdana" charset="0"/>
              <a:ea typeface="Times" charset="0"/>
              <a:cs typeface="Times" charset="0"/>
            </a:endParaRPr>
          </a:p>
          <a:p>
            <a:pPr eaLnBrk="0" hangingPunct="0">
              <a:lnSpc>
                <a:spcPct val="110000"/>
              </a:lnSpc>
              <a:defRPr/>
            </a:pPr>
            <a:r>
              <a:rPr lang="fr-FR" sz="1600">
                <a:latin typeface="Helvetica" charset="0"/>
                <a:ea typeface="Times" charset="0"/>
                <a:cs typeface="Times" charset="0"/>
              </a:rPr>
              <a:t>Plumbago</a:t>
            </a:r>
          </a:p>
        </p:txBody>
      </p:sp>
      <p:sp>
        <p:nvSpPr>
          <p:cNvPr id="126980" name="Text Box 4">
            <a:extLst>
              <a:ext uri="{FF2B5EF4-FFF2-40B4-BE49-F238E27FC236}">
                <a16:creationId xmlns:a16="http://schemas.microsoft.com/office/drawing/2014/main" id="{BD30AD90-70F6-9FE0-A8D6-5A5080065529}"/>
              </a:ext>
            </a:extLst>
          </p:cNvPr>
          <p:cNvSpPr txBox="1">
            <a:spLocks noChangeArrowheads="1"/>
          </p:cNvSpPr>
          <p:nvPr/>
        </p:nvSpPr>
        <p:spPr bwMode="auto">
          <a:xfrm>
            <a:off x="395288" y="3933825"/>
            <a:ext cx="8280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Plumbago convient à ceux qui n'osent pas se fier à leur propre jugement pour prendre une décision.</a:t>
            </a:r>
            <a:r>
              <a:rPr lang="fr-FR" altLang="fr-FR" sz="1600">
                <a:latin typeface="Verdana" panose="020B0604030504040204" pitchFamily="34" charset="0"/>
              </a:rPr>
              <a:t> En fait, ils savent ce qu'ils veulent et ce dont ils ont besoin, mais malgré leur grande sagesse intérieure, voire même leur extrême intuition, ils recherchent sans cesse l'avis et l'approbation d'autrui.</a:t>
            </a:r>
            <a:endParaRPr lang="nl-NL" altLang="fr-FR" sz="1600">
              <a:latin typeface="Verdana" panose="020B0604030504040204" pitchFamily="34" charset="0"/>
            </a:endParaRPr>
          </a:p>
        </p:txBody>
      </p:sp>
      <p:sp>
        <p:nvSpPr>
          <p:cNvPr id="19462" name="Text Box 5">
            <a:extLst>
              <a:ext uri="{FF2B5EF4-FFF2-40B4-BE49-F238E27FC236}">
                <a16:creationId xmlns:a16="http://schemas.microsoft.com/office/drawing/2014/main" id="{D675BA9F-490C-18E0-8DA0-94BA6B2421D1}"/>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6984" name="Picture 8" descr="cerato-juiste">
            <a:extLst>
              <a:ext uri="{FF2B5EF4-FFF2-40B4-BE49-F238E27FC236}">
                <a16:creationId xmlns:a16="http://schemas.microsoft.com/office/drawing/2014/main" id="{8659F1D5-DAC0-03AF-08CC-C897677D40BC}"/>
              </a:ext>
            </a:extLst>
          </p:cNvPr>
          <p:cNvPicPr>
            <a:picLocks noChangeAspect="1" noChangeArrowheads="1"/>
          </p:cNvPicPr>
          <p:nvPr/>
        </p:nvPicPr>
        <p:blipFill>
          <a:blip r:embed="rId2"/>
          <a:srcRect/>
          <a:stretch>
            <a:fillRect/>
          </a:stretch>
        </p:blipFill>
        <p:spPr bwMode="auto">
          <a:xfrm>
            <a:off x="468313" y="1700213"/>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Effect transition="in" filter="strips(downLeft)">
                                      <p:cBhvr>
                                        <p:cTn id="7" dur="500"/>
                                        <p:tgtEl>
                                          <p:spTgt spid="12697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6978">
                                            <p:txEl>
                                              <p:pRg st="1" end="1"/>
                                            </p:txEl>
                                          </p:spTgt>
                                        </p:tgtEl>
                                        <p:attrNameLst>
                                          <p:attrName>style.visibility</p:attrName>
                                        </p:attrNameLst>
                                      </p:cBhvr>
                                      <p:to>
                                        <p:strVal val="visible"/>
                                      </p:to>
                                    </p:set>
                                    <p:animEffect transition="in" filter="strips(downLeft)">
                                      <p:cBhvr>
                                        <p:cTn id="10" dur="500"/>
                                        <p:tgtEl>
                                          <p:spTgt spid="12697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6978">
                                            <p:txEl>
                                              <p:pRg st="4" end="4"/>
                                            </p:txEl>
                                          </p:spTgt>
                                        </p:tgtEl>
                                        <p:attrNameLst>
                                          <p:attrName>style.visibility</p:attrName>
                                        </p:attrNameLst>
                                      </p:cBhvr>
                                      <p:to>
                                        <p:strVal val="visible"/>
                                      </p:to>
                                    </p:set>
                                    <p:animEffect transition="in" filter="strips(downLeft)">
                                      <p:cBhvr>
                                        <p:cTn id="15" dur="500"/>
                                        <p:tgtEl>
                                          <p:spTgt spid="126978">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6978">
                                            <p:txEl>
                                              <p:pRg st="5" end="5"/>
                                            </p:txEl>
                                          </p:spTgt>
                                        </p:tgtEl>
                                        <p:attrNameLst>
                                          <p:attrName>style.visibility</p:attrName>
                                        </p:attrNameLst>
                                      </p:cBhvr>
                                      <p:to>
                                        <p:strVal val="visible"/>
                                      </p:to>
                                    </p:set>
                                    <p:animEffect transition="in" filter="strips(downLeft)">
                                      <p:cBhvr>
                                        <p:cTn id="18" dur="500"/>
                                        <p:tgtEl>
                                          <p:spTgt spid="12697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6980">
                                            <p:txEl>
                                              <p:pRg st="0" end="0"/>
                                            </p:txEl>
                                          </p:spTgt>
                                        </p:tgtEl>
                                        <p:attrNameLst>
                                          <p:attrName>style.visibility</p:attrName>
                                        </p:attrNameLst>
                                      </p:cBhvr>
                                      <p:to>
                                        <p:strVal val="visible"/>
                                      </p:to>
                                    </p:set>
                                    <p:animEffect transition="in" filter="strips(downLeft)">
                                      <p:cBhvr>
                                        <p:cTn id="23"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P spid="12698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2">
            <a:extLst>
              <a:ext uri="{FF2B5EF4-FFF2-40B4-BE49-F238E27FC236}">
                <a16:creationId xmlns:a16="http://schemas.microsoft.com/office/drawing/2014/main" id="{8502CAAF-CF7F-DA50-BBEA-F4EFA90AEE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80CC7CE-3E30-BD44-944B-A9EEFD5CB915}" type="slidenum">
              <a:rPr lang="nl-NL" altLang="fr-FR" sz="1400"/>
              <a:pPr eaLnBrk="1" hangingPunct="1"/>
              <a:t>6</a:t>
            </a:fld>
            <a:endParaRPr lang="nl-NL" altLang="fr-FR" sz="1400"/>
          </a:p>
        </p:txBody>
      </p:sp>
      <p:sp>
        <p:nvSpPr>
          <p:cNvPr id="128002" name="Text Box 2">
            <a:extLst>
              <a:ext uri="{FF2B5EF4-FFF2-40B4-BE49-F238E27FC236}">
                <a16:creationId xmlns:a16="http://schemas.microsoft.com/office/drawing/2014/main" id="{0AB71EF6-BCC7-635C-8F78-C55C95AE9759}"/>
              </a:ext>
            </a:extLst>
          </p:cNvPr>
          <p:cNvSpPr txBox="1">
            <a:spLocks noChangeArrowheads="1"/>
          </p:cNvSpPr>
          <p:nvPr/>
        </p:nvSpPr>
        <p:spPr bwMode="auto">
          <a:xfrm>
            <a:off x="2627313" y="1628775"/>
            <a:ext cx="63373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peur de perdre la raison, le contrôle </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Prunus:</a:t>
            </a:r>
          </a:p>
          <a:p>
            <a:pPr>
              <a:buSzPct val="75000"/>
              <a:buFontTx/>
              <a:buChar char="•"/>
            </a:pPr>
            <a:r>
              <a:rPr lang="fr-FR" altLang="fr-FR" sz="1600" i="1">
                <a:latin typeface="Verdana" panose="020B0604030504040204" pitchFamily="34" charset="0"/>
              </a:rPr>
              <a:t> une personne à l'esprit tranquille, capable de penser et d'agir de façon rationnelle</a:t>
            </a:r>
            <a:r>
              <a:rPr lang="fr-FR" altLang="fr-FR" sz="1800"/>
              <a:t> </a:t>
            </a:r>
          </a:p>
        </p:txBody>
      </p:sp>
      <p:sp>
        <p:nvSpPr>
          <p:cNvPr id="128003" name="Text Box 3">
            <a:extLst>
              <a:ext uri="{FF2B5EF4-FFF2-40B4-BE49-F238E27FC236}">
                <a16:creationId xmlns:a16="http://schemas.microsoft.com/office/drawing/2014/main" id="{60839F87-1768-432C-B17D-9E4723474793}"/>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p>
            <a:pPr eaLnBrk="0" hangingPunct="0">
              <a:defRPr/>
            </a:pPr>
            <a:r>
              <a:rPr lang="en-GB" sz="2400" b="1">
                <a:latin typeface="Verdana" charset="0"/>
                <a:ea typeface="Times" charset="0"/>
                <a:cs typeface="Times" charset="0"/>
              </a:rPr>
              <a:t>Cherry Plum</a:t>
            </a:r>
            <a:endParaRPr lang="nl-NL" sz="2400" i="1">
              <a:latin typeface="Verdana" charset="0"/>
              <a:ea typeface="Times" charset="0"/>
              <a:cs typeface="Times" charset="0"/>
            </a:endParaRPr>
          </a:p>
          <a:p>
            <a:pPr eaLnBrk="0" hangingPunct="0">
              <a:lnSpc>
                <a:spcPct val="110000"/>
              </a:lnSpc>
              <a:defRPr/>
            </a:pPr>
            <a:r>
              <a:rPr lang="nl-NL" sz="1600">
                <a:latin typeface="Helvetica" charset="0"/>
                <a:ea typeface="Times" charset="0"/>
                <a:cs typeface="Times" charset="0"/>
              </a:rPr>
              <a:t>Prunus</a:t>
            </a:r>
          </a:p>
        </p:txBody>
      </p:sp>
      <p:sp>
        <p:nvSpPr>
          <p:cNvPr id="128004" name="Text Box 4">
            <a:extLst>
              <a:ext uri="{FF2B5EF4-FFF2-40B4-BE49-F238E27FC236}">
                <a16:creationId xmlns:a16="http://schemas.microsoft.com/office/drawing/2014/main" id="{8B0BDCF1-85BC-3250-665E-93F0A43C8B8B}"/>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Prunus convient à ceux qui sont au bord de la dépression et songent peut-être au suicide.</a:t>
            </a:r>
            <a:r>
              <a:rPr lang="fr-FR" altLang="fr-FR" sz="1600">
                <a:latin typeface="Verdana" panose="020B0604030504040204" pitchFamily="34" charset="0"/>
              </a:rPr>
              <a:t> Ils sont parfois en proie à un désespoir profond et redoutent de perdre la raison. Ils se caractérisent par une grande nervosité et une vive sensibilité.</a:t>
            </a:r>
            <a:endParaRPr lang="nl-NL" altLang="fr-FR" sz="1600">
              <a:latin typeface="Verdana" panose="020B0604030504040204" pitchFamily="34" charset="0"/>
            </a:endParaRPr>
          </a:p>
        </p:txBody>
      </p:sp>
      <p:sp>
        <p:nvSpPr>
          <p:cNvPr id="20486" name="Text Box 5">
            <a:extLst>
              <a:ext uri="{FF2B5EF4-FFF2-40B4-BE49-F238E27FC236}">
                <a16:creationId xmlns:a16="http://schemas.microsoft.com/office/drawing/2014/main" id="{B3EBDA01-6727-C729-8AF7-A7F7481523F0}"/>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8008" name="Picture 8" descr="Cherry Plum-juiste">
            <a:extLst>
              <a:ext uri="{FF2B5EF4-FFF2-40B4-BE49-F238E27FC236}">
                <a16:creationId xmlns:a16="http://schemas.microsoft.com/office/drawing/2014/main" id="{5976ED6D-68B5-8DF9-C4A7-2713D95EBD5F}"/>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strips(downLeft)">
                                      <p:cBhvr>
                                        <p:cTn id="7" dur="500"/>
                                        <p:tgtEl>
                                          <p:spTgt spid="128002">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8002">
                                            <p:txEl>
                                              <p:pRg st="1" end="1"/>
                                            </p:txEl>
                                          </p:spTgt>
                                        </p:tgtEl>
                                        <p:attrNameLst>
                                          <p:attrName>style.visibility</p:attrName>
                                        </p:attrNameLst>
                                      </p:cBhvr>
                                      <p:to>
                                        <p:strVal val="visible"/>
                                      </p:to>
                                    </p:set>
                                    <p:animEffect transition="in" filter="strips(downLeft)">
                                      <p:cBhvr>
                                        <p:cTn id="10" dur="500"/>
                                        <p:tgtEl>
                                          <p:spTgt spid="12800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8002">
                                            <p:txEl>
                                              <p:pRg st="4" end="4"/>
                                            </p:txEl>
                                          </p:spTgt>
                                        </p:tgtEl>
                                        <p:attrNameLst>
                                          <p:attrName>style.visibility</p:attrName>
                                        </p:attrNameLst>
                                      </p:cBhvr>
                                      <p:to>
                                        <p:strVal val="visible"/>
                                      </p:to>
                                    </p:set>
                                    <p:animEffect transition="in" filter="strips(downLeft)">
                                      <p:cBhvr>
                                        <p:cTn id="15" dur="500"/>
                                        <p:tgtEl>
                                          <p:spTgt spid="128002">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8002">
                                            <p:txEl>
                                              <p:pRg st="5" end="5"/>
                                            </p:txEl>
                                          </p:spTgt>
                                        </p:tgtEl>
                                        <p:attrNameLst>
                                          <p:attrName>style.visibility</p:attrName>
                                        </p:attrNameLst>
                                      </p:cBhvr>
                                      <p:to>
                                        <p:strVal val="visible"/>
                                      </p:to>
                                    </p:set>
                                    <p:animEffect transition="in" filter="strips(downLeft)">
                                      <p:cBhvr>
                                        <p:cTn id="18" dur="500"/>
                                        <p:tgtEl>
                                          <p:spTgt spid="128002">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8004">
                                            <p:txEl>
                                              <p:pRg st="0" end="0"/>
                                            </p:txEl>
                                          </p:spTgt>
                                        </p:tgtEl>
                                        <p:attrNameLst>
                                          <p:attrName>style.visibility</p:attrName>
                                        </p:attrNameLst>
                                      </p:cBhvr>
                                      <p:to>
                                        <p:strVal val="visible"/>
                                      </p:to>
                                    </p:set>
                                    <p:animEffect transition="in" filter="strips(downLeft)">
                                      <p:cBhvr>
                                        <p:cTn id="23" dur="500"/>
                                        <p:tgtEl>
                                          <p:spTgt spid="1280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P spid="12800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2">
            <a:extLst>
              <a:ext uri="{FF2B5EF4-FFF2-40B4-BE49-F238E27FC236}">
                <a16:creationId xmlns:a16="http://schemas.microsoft.com/office/drawing/2014/main" id="{59B97E14-C6D6-410B-BAA5-B04A388A74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7B829E4-B239-5044-8995-BF5A1F3F7914}" type="slidenum">
              <a:rPr lang="nl-NL" altLang="fr-FR" sz="1400"/>
              <a:pPr eaLnBrk="1" hangingPunct="1"/>
              <a:t>7</a:t>
            </a:fld>
            <a:endParaRPr lang="nl-NL" altLang="fr-FR" sz="1400"/>
          </a:p>
        </p:txBody>
      </p:sp>
      <p:sp>
        <p:nvSpPr>
          <p:cNvPr id="129026" name="Text Box 2">
            <a:extLst>
              <a:ext uri="{FF2B5EF4-FFF2-40B4-BE49-F238E27FC236}">
                <a16:creationId xmlns:a16="http://schemas.microsoft.com/office/drawing/2014/main" id="{349283CB-2CA6-D1D9-1DE7-BBF123B04C25}"/>
              </a:ext>
            </a:extLst>
          </p:cNvPr>
          <p:cNvSpPr txBox="1">
            <a:spLocks noChangeArrowheads="1"/>
          </p:cNvSpPr>
          <p:nvPr/>
        </p:nvSpPr>
        <p:spPr bwMode="auto">
          <a:xfrm>
            <a:off x="2627313" y="1628775"/>
            <a:ext cx="63373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répétition des mêmes erreurs, difficultés à apprendre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du Bourgeon de Marronnier d’Inde:</a:t>
            </a:r>
          </a:p>
          <a:p>
            <a:pPr>
              <a:buSzPct val="75000"/>
              <a:buFontTx/>
              <a:buChar char="•"/>
            </a:pPr>
            <a:r>
              <a:rPr lang="fr-FR" altLang="fr-FR" sz="1600" i="1">
                <a:latin typeface="Verdana" panose="020B0604030504040204" pitchFamily="34" charset="0"/>
              </a:rPr>
              <a:t> le personne examine ses propres erreurs avec objectivité, tirant la leçon de chaque expérience</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29027" name="Text Box 3">
            <a:extLst>
              <a:ext uri="{FF2B5EF4-FFF2-40B4-BE49-F238E27FC236}">
                <a16:creationId xmlns:a16="http://schemas.microsoft.com/office/drawing/2014/main" id="{FB1652A5-A968-D9D7-2AF3-FBDC0D0D320C}"/>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Chestnut Bud</a:t>
            </a:r>
            <a:endParaRPr lang="nl-NL" altLang="fr-FR" i="1">
              <a:latin typeface="Verdana" panose="020B0604030504040204" pitchFamily="34" charset="0"/>
            </a:endParaRPr>
          </a:p>
          <a:p>
            <a:pPr>
              <a:lnSpc>
                <a:spcPct val="110000"/>
              </a:lnSpc>
            </a:pPr>
            <a:r>
              <a:rPr lang="fr-FR" altLang="fr-FR" sz="1600">
                <a:latin typeface="Helvetica" pitchFamily="2" charset="0"/>
              </a:rPr>
              <a:t>Bourgeon de Marronnier d’Inde</a:t>
            </a:r>
          </a:p>
        </p:txBody>
      </p:sp>
      <p:sp>
        <p:nvSpPr>
          <p:cNvPr id="129028" name="Text Box 4">
            <a:extLst>
              <a:ext uri="{FF2B5EF4-FFF2-40B4-BE49-F238E27FC236}">
                <a16:creationId xmlns:a16="http://schemas.microsoft.com/office/drawing/2014/main" id="{E521E929-C7AF-00F6-7F3C-DF8EDA0E367D}"/>
              </a:ext>
            </a:extLst>
          </p:cNvPr>
          <p:cNvSpPr txBox="1">
            <a:spLocks noChangeArrowheads="1"/>
          </p:cNvSpPr>
          <p:nvPr/>
        </p:nvSpPr>
        <p:spPr bwMode="auto">
          <a:xfrm>
            <a:off x="395288" y="3933825"/>
            <a:ext cx="8280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 Bourgeon de Marronnier d'Inde s'adresse à ceux qui ne savent pas tirer parti de leurs expériences, incapables de ce fait de progresser dans la vie.</a:t>
            </a:r>
            <a:r>
              <a:rPr lang="fr-FR" altLang="fr-FR" sz="1600">
                <a:latin typeface="Verdana" panose="020B0604030504040204" pitchFamily="34" charset="0"/>
              </a:rPr>
              <a:t> Ils commettent toujours les mêmes erreurs, par exemple tomber maintes et maintes fois amoureux d'un partenaire incompatible, ou continuer à faire un travail qui ne leur convient pas. Au lieu de tirer des leçons de problèmes passés, le type Bourgeon de Marronnier d'Inde essaie de les oublier. </a:t>
            </a:r>
            <a:endParaRPr lang="nl-NL" altLang="fr-FR" sz="1600">
              <a:latin typeface="Verdana" panose="020B0604030504040204" pitchFamily="34" charset="0"/>
            </a:endParaRPr>
          </a:p>
        </p:txBody>
      </p:sp>
      <p:sp>
        <p:nvSpPr>
          <p:cNvPr id="21510" name="Text Box 5">
            <a:extLst>
              <a:ext uri="{FF2B5EF4-FFF2-40B4-BE49-F238E27FC236}">
                <a16:creationId xmlns:a16="http://schemas.microsoft.com/office/drawing/2014/main" id="{B31F326F-65F0-1D2D-2FE8-83BF3F777805}"/>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29032" name="Picture 8" descr="CHESTNUT-juiste">
            <a:extLst>
              <a:ext uri="{FF2B5EF4-FFF2-40B4-BE49-F238E27FC236}">
                <a16:creationId xmlns:a16="http://schemas.microsoft.com/office/drawing/2014/main" id="{52A4B591-3D7F-5F3F-B359-4C2E1FA7E790}"/>
              </a:ext>
            </a:extLst>
          </p:cNvPr>
          <p:cNvPicPr>
            <a:picLocks noChangeAspect="1" noChangeArrowheads="1"/>
          </p:cNvPicPr>
          <p:nvPr/>
        </p:nvPicPr>
        <p:blipFill>
          <a:blip r:embed="rId2"/>
          <a:srcRect/>
          <a:stretch>
            <a:fillRect/>
          </a:stretch>
        </p:blipFill>
        <p:spPr bwMode="auto">
          <a:xfrm>
            <a:off x="468313"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Effect transition="in" filter="strips(downLeft)">
                                      <p:cBhvr>
                                        <p:cTn id="7" dur="500"/>
                                        <p:tgtEl>
                                          <p:spTgt spid="12902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9026">
                                            <p:txEl>
                                              <p:pRg st="1" end="1"/>
                                            </p:txEl>
                                          </p:spTgt>
                                        </p:tgtEl>
                                        <p:attrNameLst>
                                          <p:attrName>style.visibility</p:attrName>
                                        </p:attrNameLst>
                                      </p:cBhvr>
                                      <p:to>
                                        <p:strVal val="visible"/>
                                      </p:to>
                                    </p:set>
                                    <p:animEffect transition="in" filter="strips(downLeft)">
                                      <p:cBhvr>
                                        <p:cTn id="10" dur="500"/>
                                        <p:tgtEl>
                                          <p:spTgt spid="12902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29026">
                                            <p:txEl>
                                              <p:pRg st="4" end="4"/>
                                            </p:txEl>
                                          </p:spTgt>
                                        </p:tgtEl>
                                        <p:attrNameLst>
                                          <p:attrName>style.visibility</p:attrName>
                                        </p:attrNameLst>
                                      </p:cBhvr>
                                      <p:to>
                                        <p:strVal val="visible"/>
                                      </p:to>
                                    </p:set>
                                    <p:animEffect transition="in" filter="strips(downLeft)">
                                      <p:cBhvr>
                                        <p:cTn id="15" dur="500"/>
                                        <p:tgtEl>
                                          <p:spTgt spid="129026">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9026">
                                            <p:txEl>
                                              <p:pRg st="5" end="5"/>
                                            </p:txEl>
                                          </p:spTgt>
                                        </p:tgtEl>
                                        <p:attrNameLst>
                                          <p:attrName>style.visibility</p:attrName>
                                        </p:attrNameLst>
                                      </p:cBhvr>
                                      <p:to>
                                        <p:strVal val="visible"/>
                                      </p:to>
                                    </p:set>
                                    <p:animEffect transition="in" filter="strips(downLeft)">
                                      <p:cBhvr>
                                        <p:cTn id="18" dur="500"/>
                                        <p:tgtEl>
                                          <p:spTgt spid="12902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9028">
                                            <p:txEl>
                                              <p:pRg st="0" end="0"/>
                                            </p:txEl>
                                          </p:spTgt>
                                        </p:tgtEl>
                                        <p:attrNameLst>
                                          <p:attrName>style.visibility</p:attrName>
                                        </p:attrNameLst>
                                      </p:cBhvr>
                                      <p:to>
                                        <p:strVal val="visible"/>
                                      </p:to>
                                    </p:set>
                                    <p:animEffect transition="in" filter="strips(downLeft)">
                                      <p:cBhvr>
                                        <p:cTn id="23" dur="500"/>
                                        <p:tgtEl>
                                          <p:spTgt spid="129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autoUpdateAnimBg="0"/>
      <p:bldP spid="12902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2">
            <a:extLst>
              <a:ext uri="{FF2B5EF4-FFF2-40B4-BE49-F238E27FC236}">
                <a16:creationId xmlns:a16="http://schemas.microsoft.com/office/drawing/2014/main" id="{1B73A472-8610-F29B-47D6-BC6B44FD1A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37D2A52-6652-A441-ACD2-C0EA61CA5673}" type="slidenum">
              <a:rPr lang="nl-NL" altLang="fr-FR" sz="1400"/>
              <a:pPr eaLnBrk="1" hangingPunct="1"/>
              <a:t>8</a:t>
            </a:fld>
            <a:endParaRPr lang="nl-NL" altLang="fr-FR" sz="1400"/>
          </a:p>
        </p:txBody>
      </p:sp>
      <p:sp>
        <p:nvSpPr>
          <p:cNvPr id="131074" name="Text Box 2">
            <a:extLst>
              <a:ext uri="{FF2B5EF4-FFF2-40B4-BE49-F238E27FC236}">
                <a16:creationId xmlns:a16="http://schemas.microsoft.com/office/drawing/2014/main" id="{F2D718F6-C402-03F8-0422-19E841963097}"/>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amour possessif, donner pour recevoir</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Chicorée:</a:t>
            </a:r>
          </a:p>
          <a:p>
            <a:pPr>
              <a:buSzPct val="75000"/>
              <a:buFontTx/>
              <a:buChar char="•"/>
            </a:pPr>
            <a:r>
              <a:rPr lang="fr-FR" altLang="fr-FR" sz="1600" i="1">
                <a:latin typeface="Verdana" panose="020B0604030504040204" pitchFamily="34" charset="0"/>
              </a:rPr>
              <a:t> les personnes qui sont capables de s'occuper des autres de manière désintéressée, offrant un amour parental sincère</a:t>
            </a:r>
          </a:p>
        </p:txBody>
      </p:sp>
      <p:sp>
        <p:nvSpPr>
          <p:cNvPr id="131075" name="Text Box 3">
            <a:extLst>
              <a:ext uri="{FF2B5EF4-FFF2-40B4-BE49-F238E27FC236}">
                <a16:creationId xmlns:a16="http://schemas.microsoft.com/office/drawing/2014/main" id="{17310B86-C606-F634-513A-9C5FF53B6E60}"/>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Chicory</a:t>
            </a:r>
            <a:endParaRPr lang="nl-NL" altLang="fr-FR" i="1">
              <a:latin typeface="Verdana" panose="020B0604030504040204" pitchFamily="34" charset="0"/>
            </a:endParaRPr>
          </a:p>
          <a:p>
            <a:pPr>
              <a:lnSpc>
                <a:spcPct val="110000"/>
              </a:lnSpc>
            </a:pPr>
            <a:r>
              <a:rPr lang="fr-FR" altLang="fr-FR" sz="1600">
                <a:latin typeface="Helvetica" pitchFamily="2" charset="0"/>
              </a:rPr>
              <a:t>Chicorée</a:t>
            </a:r>
          </a:p>
        </p:txBody>
      </p:sp>
      <p:sp>
        <p:nvSpPr>
          <p:cNvPr id="131076" name="Text Box 4">
            <a:extLst>
              <a:ext uri="{FF2B5EF4-FFF2-40B4-BE49-F238E27FC236}">
                <a16:creationId xmlns:a16="http://schemas.microsoft.com/office/drawing/2014/main" id="{D64FE55D-0299-E2C3-FD38-FF937D9C164C}"/>
              </a:ext>
            </a:extLst>
          </p:cNvPr>
          <p:cNvSpPr txBox="1">
            <a:spLocks noChangeArrowheads="1"/>
          </p:cNvSpPr>
          <p:nvPr/>
        </p:nvSpPr>
        <p:spPr bwMode="auto">
          <a:xfrm>
            <a:off x="395288" y="3933825"/>
            <a:ext cx="8280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Chicorée convient à ceux qui contrôlent et manipulent ceux qui leur sont chers, et qui s'occupent des autres de façon égocentrique et dominatrice.</a:t>
            </a:r>
            <a:r>
              <a:rPr lang="fr-FR" altLang="fr-FR" sz="1600">
                <a:latin typeface="Verdana" panose="020B0604030504040204" pitchFamily="34" charset="0"/>
              </a:rPr>
              <a:t> Très volontaires, ces personnes s'attendent à ce que les autres se conforment à leurs normes, elles sont critiques, se mêlent de tout et trouvent toujours à redire. Elles sont souvent très bavardes et bornées, avec l'esprit de contradiction.</a:t>
            </a:r>
          </a:p>
        </p:txBody>
      </p:sp>
      <p:sp>
        <p:nvSpPr>
          <p:cNvPr id="22534" name="Text Box 5">
            <a:extLst>
              <a:ext uri="{FF2B5EF4-FFF2-40B4-BE49-F238E27FC236}">
                <a16:creationId xmlns:a16="http://schemas.microsoft.com/office/drawing/2014/main" id="{39839139-6559-F99F-8964-6A3EA891FAA2}"/>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1081" name="Picture 9" descr="Chicory-juiste">
            <a:extLst>
              <a:ext uri="{FF2B5EF4-FFF2-40B4-BE49-F238E27FC236}">
                <a16:creationId xmlns:a16="http://schemas.microsoft.com/office/drawing/2014/main" id="{0F76E158-97F5-8447-FAC3-FEEF945ABE82}"/>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strips(downLeft)">
                                      <p:cBhvr>
                                        <p:cTn id="7" dur="500"/>
                                        <p:tgtEl>
                                          <p:spTgt spid="131074">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1074">
                                            <p:txEl>
                                              <p:pRg st="1" end="1"/>
                                            </p:txEl>
                                          </p:spTgt>
                                        </p:tgtEl>
                                        <p:attrNameLst>
                                          <p:attrName>style.visibility</p:attrName>
                                        </p:attrNameLst>
                                      </p:cBhvr>
                                      <p:to>
                                        <p:strVal val="visible"/>
                                      </p:to>
                                    </p:set>
                                    <p:animEffect transition="in" filter="strips(downLeft)">
                                      <p:cBhvr>
                                        <p:cTn id="10" dur="500"/>
                                        <p:tgtEl>
                                          <p:spTgt spid="13107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1074">
                                            <p:txEl>
                                              <p:pRg st="4" end="4"/>
                                            </p:txEl>
                                          </p:spTgt>
                                        </p:tgtEl>
                                        <p:attrNameLst>
                                          <p:attrName>style.visibility</p:attrName>
                                        </p:attrNameLst>
                                      </p:cBhvr>
                                      <p:to>
                                        <p:strVal val="visible"/>
                                      </p:to>
                                    </p:set>
                                    <p:animEffect transition="in" filter="strips(downLeft)">
                                      <p:cBhvr>
                                        <p:cTn id="15" dur="500"/>
                                        <p:tgtEl>
                                          <p:spTgt spid="131074">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1074">
                                            <p:txEl>
                                              <p:pRg st="5" end="5"/>
                                            </p:txEl>
                                          </p:spTgt>
                                        </p:tgtEl>
                                        <p:attrNameLst>
                                          <p:attrName>style.visibility</p:attrName>
                                        </p:attrNameLst>
                                      </p:cBhvr>
                                      <p:to>
                                        <p:strVal val="visible"/>
                                      </p:to>
                                    </p:set>
                                    <p:animEffect transition="in" filter="strips(downLeft)">
                                      <p:cBhvr>
                                        <p:cTn id="18" dur="500"/>
                                        <p:tgtEl>
                                          <p:spTgt spid="13107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1076">
                                            <p:txEl>
                                              <p:pRg st="0" end="0"/>
                                            </p:txEl>
                                          </p:spTgt>
                                        </p:tgtEl>
                                        <p:attrNameLst>
                                          <p:attrName>style.visibility</p:attrName>
                                        </p:attrNameLst>
                                      </p:cBhvr>
                                      <p:to>
                                        <p:strVal val="visible"/>
                                      </p:to>
                                    </p:set>
                                    <p:animEffect transition="in" filter="strips(downLeft)">
                                      <p:cBhvr>
                                        <p:cTn id="23" dur="500"/>
                                        <p:tgtEl>
                                          <p:spTgt spid="13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autoUpdateAnimBg="0"/>
      <p:bldP spid="13107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2">
            <a:extLst>
              <a:ext uri="{FF2B5EF4-FFF2-40B4-BE49-F238E27FC236}">
                <a16:creationId xmlns:a16="http://schemas.microsoft.com/office/drawing/2014/main" id="{821DF26A-7CA4-0A2A-9FE7-60CDE18436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DEBD86-6A41-7042-AC9F-962F7DE6BE03}" type="slidenum">
              <a:rPr lang="nl-NL" altLang="fr-FR" sz="1400"/>
              <a:pPr eaLnBrk="1" hangingPunct="1"/>
              <a:t>9</a:t>
            </a:fld>
            <a:endParaRPr lang="nl-NL" altLang="fr-FR" sz="1400"/>
          </a:p>
        </p:txBody>
      </p:sp>
      <p:sp>
        <p:nvSpPr>
          <p:cNvPr id="132098" name="Text Box 2">
            <a:extLst>
              <a:ext uri="{FF2B5EF4-FFF2-40B4-BE49-F238E27FC236}">
                <a16:creationId xmlns:a16="http://schemas.microsoft.com/office/drawing/2014/main" id="{2B3E8C7C-07E6-961D-DCF3-AF7932ABFB50}"/>
              </a:ext>
            </a:extLst>
          </p:cNvPr>
          <p:cNvSpPr txBox="1">
            <a:spLocks noChangeArrowheads="1"/>
          </p:cNvSpPr>
          <p:nvPr/>
        </p:nvSpPr>
        <p:spPr bwMode="auto">
          <a:xfrm>
            <a:off x="2627313" y="1628775"/>
            <a:ext cx="6337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7621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6213" algn="l"/>
              </a:tabLs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Les mots-clés: </a:t>
            </a:r>
          </a:p>
          <a:p>
            <a:pPr>
              <a:buSzPct val="75000"/>
              <a:buFontTx/>
              <a:buChar char="•"/>
            </a:pPr>
            <a:r>
              <a:rPr lang="fr-FR" altLang="fr-FR" sz="1600" i="1">
                <a:latin typeface="Verdana" panose="020B0604030504040204" pitchFamily="34" charset="0"/>
              </a:rPr>
              <a:t> rêverie, inattention, indifférence</a:t>
            </a:r>
          </a:p>
          <a:p>
            <a:endParaRPr lang="fr-FR" altLang="fr-FR" sz="1600">
              <a:latin typeface="Verdana" panose="020B0604030504040204" pitchFamily="34" charset="0"/>
            </a:endParaRPr>
          </a:p>
          <a:p>
            <a:endParaRPr lang="fr-FR" altLang="fr-FR" sz="1600" b="1">
              <a:latin typeface="Verdana" panose="020B0604030504040204" pitchFamily="34" charset="0"/>
            </a:endParaRPr>
          </a:p>
          <a:p>
            <a:r>
              <a:rPr lang="fr-FR" altLang="fr-FR" sz="1600" b="1">
                <a:latin typeface="Verdana" panose="020B0604030504040204" pitchFamily="34" charset="0"/>
              </a:rPr>
              <a:t>Le potentiel positif de la Clématite:</a:t>
            </a:r>
          </a:p>
          <a:p>
            <a:pPr>
              <a:buSzPct val="75000"/>
              <a:buFontTx/>
              <a:buChar char="•"/>
            </a:pPr>
            <a:r>
              <a:rPr lang="fr-FR" altLang="fr-FR" sz="1600" i="1">
                <a:latin typeface="Verdana" panose="020B0604030504040204" pitchFamily="34" charset="0"/>
              </a:rPr>
              <a:t> la joie de vivre et un vif intérêt pour le monde autour de soi</a:t>
            </a:r>
            <a:endParaRPr lang="fr-FR" altLang="fr-FR" sz="1600" b="1">
              <a:latin typeface="Verdana" panose="020B0604030504040204" pitchFamily="34" charset="0"/>
            </a:endParaRPr>
          </a:p>
          <a:p>
            <a:pPr>
              <a:buSzPct val="75000"/>
            </a:pPr>
            <a:endParaRPr lang="fr-FR" altLang="fr-FR" sz="1600">
              <a:latin typeface="Verdana" panose="020B0604030504040204" pitchFamily="34" charset="0"/>
            </a:endParaRPr>
          </a:p>
        </p:txBody>
      </p:sp>
      <p:sp>
        <p:nvSpPr>
          <p:cNvPr id="132099" name="Text Box 3">
            <a:extLst>
              <a:ext uri="{FF2B5EF4-FFF2-40B4-BE49-F238E27FC236}">
                <a16:creationId xmlns:a16="http://schemas.microsoft.com/office/drawing/2014/main" id="{FA3137AF-8FD0-7B6E-3367-CAA0811CD00E}"/>
              </a:ext>
            </a:extLst>
          </p:cNvPr>
          <p:cNvSpPr txBox="1">
            <a:spLocks noChangeArrowheads="1"/>
          </p:cNvSpPr>
          <p:nvPr/>
        </p:nvSpPr>
        <p:spPr bwMode="auto">
          <a:xfrm>
            <a:off x="365125" y="985838"/>
            <a:ext cx="5791200" cy="725487"/>
          </a:xfrm>
          <a:prstGeom prst="rect">
            <a:avLst/>
          </a:prstGeom>
          <a:noFill/>
          <a:ln w="9525">
            <a:noFill/>
            <a:miter lim="800000"/>
            <a:headEnd/>
            <a:tailEnd/>
          </a:ln>
          <a:effectLst>
            <a:outerShdw blurRad="63500" dist="38099" dir="2700000" algn="ctr" rotWithShape="0">
              <a:srgbClr val="CCCC00">
                <a:alpha val="74998"/>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fr-FR" b="1">
                <a:latin typeface="Verdana" panose="020B0604030504040204" pitchFamily="34" charset="0"/>
              </a:rPr>
              <a:t>Clematis</a:t>
            </a:r>
            <a:endParaRPr lang="nl-NL" altLang="fr-FR" i="1">
              <a:latin typeface="Verdana" panose="020B0604030504040204" pitchFamily="34" charset="0"/>
            </a:endParaRPr>
          </a:p>
          <a:p>
            <a:pPr>
              <a:lnSpc>
                <a:spcPct val="110000"/>
              </a:lnSpc>
            </a:pPr>
            <a:r>
              <a:rPr lang="fr-FR" altLang="fr-FR" sz="1600">
                <a:latin typeface="Helvetica" pitchFamily="2" charset="0"/>
              </a:rPr>
              <a:t>Clématite</a:t>
            </a:r>
          </a:p>
        </p:txBody>
      </p:sp>
      <p:sp>
        <p:nvSpPr>
          <p:cNvPr id="132100" name="Text Box 4">
            <a:extLst>
              <a:ext uri="{FF2B5EF4-FFF2-40B4-BE49-F238E27FC236}">
                <a16:creationId xmlns:a16="http://schemas.microsoft.com/office/drawing/2014/main" id="{D275056D-0CAF-CB02-17DB-FE28FAAC3C64}"/>
              </a:ext>
            </a:extLst>
          </p:cNvPr>
          <p:cNvSpPr txBox="1">
            <a:spLocks noChangeArrowheads="1"/>
          </p:cNvSpPr>
          <p:nvPr/>
        </p:nvSpPr>
        <p:spPr bwMode="auto">
          <a:xfrm>
            <a:off x="395288" y="3933825"/>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fr-FR" altLang="fr-FR" sz="1600" b="1">
                <a:latin typeface="Verdana" panose="020B0604030504040204" pitchFamily="34" charset="0"/>
              </a:rPr>
              <a:t>La Clématite convient à ceux qui vivent dans un monde à eux et ne s'intéressent aucunement à la réalité.</a:t>
            </a:r>
            <a:r>
              <a:rPr lang="fr-FR" altLang="fr-FR" sz="1600">
                <a:latin typeface="Verdana" panose="020B0604030504040204" pitchFamily="34" charset="0"/>
              </a:rPr>
              <a:t> Les enfants du type Clématite ont du mal à se concentrer, non pas par manque de capacités innées, mais parce qu'ils ont tendance à rêvasser.</a:t>
            </a:r>
            <a:endParaRPr lang="nl-NL" altLang="fr-FR" sz="1600">
              <a:latin typeface="Verdana" panose="020B0604030504040204" pitchFamily="34" charset="0"/>
            </a:endParaRPr>
          </a:p>
        </p:txBody>
      </p:sp>
      <p:sp>
        <p:nvSpPr>
          <p:cNvPr id="23558" name="Text Box 5">
            <a:extLst>
              <a:ext uri="{FF2B5EF4-FFF2-40B4-BE49-F238E27FC236}">
                <a16:creationId xmlns:a16="http://schemas.microsoft.com/office/drawing/2014/main" id="{9E3846C7-64A5-8616-2AA4-AB59F6311891}"/>
              </a:ext>
            </a:extLst>
          </p:cNvPr>
          <p:cNvSpPr txBox="1">
            <a:spLocks noChangeArrowheads="1"/>
          </p:cNvSpPr>
          <p:nvPr/>
        </p:nvSpPr>
        <p:spPr bwMode="auto">
          <a:xfrm>
            <a:off x="395288" y="6524625"/>
            <a:ext cx="676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fr-FR" sz="1000" b="1" i="1">
                <a:latin typeface="Verdana" panose="020B0604030504040204" pitchFamily="34" charset="0"/>
              </a:rPr>
              <a:t>Source: Les 38 Fleurs de Bach – Wigmore Publications Ltd.</a:t>
            </a:r>
          </a:p>
        </p:txBody>
      </p:sp>
      <p:pic>
        <p:nvPicPr>
          <p:cNvPr id="132104" name="Picture 8" descr="CLEMATIS-juiste">
            <a:extLst>
              <a:ext uri="{FF2B5EF4-FFF2-40B4-BE49-F238E27FC236}">
                <a16:creationId xmlns:a16="http://schemas.microsoft.com/office/drawing/2014/main" id="{F8D5A691-632C-604F-ED7B-C20B39721B1E}"/>
              </a:ext>
            </a:extLst>
          </p:cNvPr>
          <p:cNvPicPr>
            <a:picLocks noChangeAspect="1" noChangeArrowheads="1"/>
          </p:cNvPicPr>
          <p:nvPr/>
        </p:nvPicPr>
        <p:blipFill>
          <a:blip r:embed="rId2"/>
          <a:srcRect/>
          <a:stretch>
            <a:fillRect/>
          </a:stretch>
        </p:blipFill>
        <p:spPr bwMode="auto">
          <a:xfrm>
            <a:off x="466725" y="1698625"/>
            <a:ext cx="1885950" cy="1885950"/>
          </a:xfrm>
          <a:prstGeom prst="rect">
            <a:avLst/>
          </a:prstGeom>
          <a:noFill/>
          <a:ln w="12700">
            <a:solidFill>
              <a:schemeClr val="tx1"/>
            </a:solidFill>
            <a:miter lim="800000"/>
            <a:headEnd/>
            <a:tailEnd/>
          </a:ln>
          <a:effectLst>
            <a:outerShdw blurRad="63500" dist="107763" dir="2700000" algn="ctr" rotWithShape="0">
              <a:schemeClr val="bg2">
                <a:alpha val="50000"/>
              </a:scheme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Effect transition="in" filter="strips(downLeft)">
                                      <p:cBhvr>
                                        <p:cTn id="7" dur="500"/>
                                        <p:tgtEl>
                                          <p:spTgt spid="132098">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2098">
                                            <p:txEl>
                                              <p:pRg st="1" end="1"/>
                                            </p:txEl>
                                          </p:spTgt>
                                        </p:tgtEl>
                                        <p:attrNameLst>
                                          <p:attrName>style.visibility</p:attrName>
                                        </p:attrNameLst>
                                      </p:cBhvr>
                                      <p:to>
                                        <p:strVal val="visible"/>
                                      </p:to>
                                    </p:set>
                                    <p:animEffect transition="in" filter="strips(downLeft)">
                                      <p:cBhvr>
                                        <p:cTn id="10" dur="500"/>
                                        <p:tgtEl>
                                          <p:spTgt spid="13209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32098">
                                            <p:txEl>
                                              <p:pRg st="4" end="4"/>
                                            </p:txEl>
                                          </p:spTgt>
                                        </p:tgtEl>
                                        <p:attrNameLst>
                                          <p:attrName>style.visibility</p:attrName>
                                        </p:attrNameLst>
                                      </p:cBhvr>
                                      <p:to>
                                        <p:strVal val="visible"/>
                                      </p:to>
                                    </p:set>
                                    <p:animEffect transition="in" filter="strips(downLeft)">
                                      <p:cBhvr>
                                        <p:cTn id="15" dur="500"/>
                                        <p:tgtEl>
                                          <p:spTgt spid="132098">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32098">
                                            <p:txEl>
                                              <p:pRg st="5" end="5"/>
                                            </p:txEl>
                                          </p:spTgt>
                                        </p:tgtEl>
                                        <p:attrNameLst>
                                          <p:attrName>style.visibility</p:attrName>
                                        </p:attrNameLst>
                                      </p:cBhvr>
                                      <p:to>
                                        <p:strVal val="visible"/>
                                      </p:to>
                                    </p:set>
                                    <p:animEffect transition="in" filter="strips(downLeft)">
                                      <p:cBhvr>
                                        <p:cTn id="18" dur="500"/>
                                        <p:tgtEl>
                                          <p:spTgt spid="13209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2100">
                                            <p:txEl>
                                              <p:pRg st="0" end="0"/>
                                            </p:txEl>
                                          </p:spTgt>
                                        </p:tgtEl>
                                        <p:attrNameLst>
                                          <p:attrName>style.visibility</p:attrName>
                                        </p:attrNameLst>
                                      </p:cBhvr>
                                      <p:to>
                                        <p:strVal val="visible"/>
                                      </p:to>
                                    </p:set>
                                    <p:animEffect transition="in" filter="strips(downLeft)">
                                      <p:cBhvr>
                                        <p:cTn id="23" dur="500"/>
                                        <p:tgtEl>
                                          <p:spTgt spid="132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autoUpdateAnimBg="0"/>
      <p:bldP spid="132100" grpId="0" build="p" autoUpdateAnimBg="0"/>
    </p:bldLst>
  </p:timing>
</p:sld>
</file>

<file path=ppt/theme/theme1.xml><?xml version="1.0" encoding="utf-8"?>
<a:theme xmlns:a="http://schemas.openxmlformats.org/drawingml/2006/main" name="Bach geel">
  <a:themeElements>
    <a:clrScheme name="Bach ge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h geel">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ach ge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h ge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h ge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h ge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h ge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h ge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h ge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h ge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h ge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h ge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h ge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h ge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Bach geel</Template>
  <TotalTime>4367</TotalTime>
  <Words>4637</Words>
  <Application>Microsoft Macintosh PowerPoint</Application>
  <PresentationFormat>Affichage à l'écran (4:3)</PresentationFormat>
  <Paragraphs>419</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ＭＳ Ｐゴシック</vt:lpstr>
      <vt:lpstr>Times</vt:lpstr>
      <vt:lpstr>Times New Roman</vt:lpstr>
      <vt:lpstr>Verdana</vt:lpstr>
      <vt:lpstr>Helvetica</vt:lpstr>
      <vt:lpstr>Bach geel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Studio</dc:creator>
  <cp:lastModifiedBy>Véronique Heynen-Rademakers</cp:lastModifiedBy>
  <cp:revision>483</cp:revision>
  <cp:lastPrinted>2002-05-15T15:41:38Z</cp:lastPrinted>
  <dcterms:created xsi:type="dcterms:W3CDTF">2001-07-31T14:37:15Z</dcterms:created>
  <dcterms:modified xsi:type="dcterms:W3CDTF">2023-01-09T07:14:05Z</dcterms:modified>
</cp:coreProperties>
</file>